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10/29/2023</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3354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134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953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10/29/2023</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02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7598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179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863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7418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009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5117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10/29/2023</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544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10/29/2023</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229489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BE29E17B-815E-4040-4D28-88B04C966717}"/>
              </a:ext>
            </a:extLst>
          </p:cNvPr>
          <p:cNvPicPr>
            <a:picLocks noChangeAspect="1"/>
          </p:cNvPicPr>
          <p:nvPr/>
        </p:nvPicPr>
        <p:blipFill>
          <a:blip r:embed="rId2"/>
          <a:stretch>
            <a:fillRect/>
          </a:stretch>
        </p:blipFill>
        <p:spPr>
          <a:xfrm>
            <a:off x="8894190" y="0"/>
            <a:ext cx="3297810" cy="1789044"/>
          </a:xfrm>
          <a:prstGeom prst="rect">
            <a:avLst/>
          </a:prstGeom>
        </p:spPr>
      </p:pic>
      <p:sp>
        <p:nvSpPr>
          <p:cNvPr id="3" name="Θέση περιεχομένου 2">
            <a:extLst>
              <a:ext uri="{FF2B5EF4-FFF2-40B4-BE49-F238E27FC236}">
                <a16:creationId xmlns:a16="http://schemas.microsoft.com/office/drawing/2014/main" id="{335DD24D-DE2B-4077-7C89-C0BD05F5CC3D}"/>
              </a:ext>
            </a:extLst>
          </p:cNvPr>
          <p:cNvSpPr>
            <a:spLocks noGrp="1"/>
          </p:cNvSpPr>
          <p:nvPr>
            <p:ph idx="1"/>
          </p:nvPr>
        </p:nvSpPr>
        <p:spPr>
          <a:xfrm>
            <a:off x="518490" y="450574"/>
            <a:ext cx="11155019" cy="5645426"/>
          </a:xfrm>
        </p:spPr>
        <p:txBody>
          <a:bodyPr>
            <a:normAutofit lnSpcReduction="10000"/>
          </a:bodyPr>
          <a:lstStyle/>
          <a:p>
            <a:pPr marL="0" indent="0">
              <a:lnSpc>
                <a:spcPct val="107000"/>
              </a:lnSpc>
              <a:buNone/>
            </a:pPr>
            <a:r>
              <a:rPr lang="el-GR" sz="1800" b="1" dirty="0">
                <a:effectLst/>
                <a:ea typeface="Calibri" panose="020F0502020204030204" pitchFamily="34" charset="0"/>
                <a:cs typeface="Times New Roman" panose="02020603050405020304" pitchFamily="18" charset="0"/>
              </a:rPr>
              <a:t>ΓΝΩΣΗ ΕΠΑΓΓΕΛΜΑΤΙΩΝ ΥΓΕΙΑΣ ΣΤΗΝ ΠΡΟΛΗΨΗ ΚΑΙ ΣΤΟΝ ΕΛΕΓΧΟ ΛΟΙΜΩΞΕΩΝ: </a:t>
            </a:r>
            <a:endParaRPr lang="en-US" sz="1800" b="1"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1800" b="1" dirty="0">
                <a:effectLst/>
                <a:ea typeface="Calibri" panose="020F0502020204030204" pitchFamily="34" charset="0"/>
                <a:cs typeface="Times New Roman" panose="02020603050405020304" pitchFamily="18" charset="0"/>
              </a:rPr>
              <a:t>ΣΥΣΤΗΜΑΤΙΚΗ ΑΝΑΣΚΟΠΗΣΗ</a:t>
            </a:r>
            <a:endParaRPr lang="el-GR"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1800" u="sng" dirty="0" err="1">
                <a:effectLst/>
                <a:ea typeface="Calibri" panose="020F0502020204030204" pitchFamily="34" charset="0"/>
                <a:cs typeface="Times New Roman" panose="02020603050405020304" pitchFamily="18" charset="0"/>
              </a:rPr>
              <a:t>Τσαβδάρογλου</a:t>
            </a:r>
            <a:r>
              <a:rPr lang="el-GR" sz="1800" u="sng" dirty="0">
                <a:effectLst/>
                <a:ea typeface="Calibri" panose="020F0502020204030204" pitchFamily="34" charset="0"/>
                <a:cs typeface="Times New Roman" panose="02020603050405020304" pitchFamily="18" charset="0"/>
              </a:rPr>
              <a:t> Τριανταφυλλιά</a:t>
            </a:r>
            <a:r>
              <a:rPr lang="el-GR" sz="1800" u="sng" baseline="30000" dirty="0">
                <a:effectLst/>
                <a:ea typeface="Calibri" panose="020F0502020204030204" pitchFamily="34" charset="0"/>
                <a:cs typeface="Times New Roman" panose="02020603050405020304" pitchFamily="18" charset="0"/>
              </a:rPr>
              <a:t>1</a:t>
            </a:r>
            <a:r>
              <a:rPr lang="el-GR" sz="1800" dirty="0">
                <a:effectLst/>
                <a:ea typeface="Calibri" panose="020F0502020204030204" pitchFamily="34" charset="0"/>
                <a:cs typeface="Times New Roman" panose="02020603050405020304" pitchFamily="18" charset="0"/>
              </a:rPr>
              <a:t>, Αγγελάκη Μαρία</a:t>
            </a:r>
            <a:r>
              <a:rPr lang="el-GR" sz="1800" baseline="30000" dirty="0">
                <a:effectLst/>
                <a:ea typeface="Calibri" panose="020F0502020204030204" pitchFamily="34" charset="0"/>
                <a:cs typeface="Times New Roman" panose="02020603050405020304" pitchFamily="18" charset="0"/>
              </a:rPr>
              <a:t>2</a:t>
            </a:r>
            <a:endParaRPr lang="el-GR"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1800" baseline="30000" dirty="0">
                <a:effectLst/>
                <a:ea typeface="Calibri" panose="020F0502020204030204" pitchFamily="34" charset="0"/>
                <a:cs typeface="Times New Roman" panose="02020603050405020304" pitchFamily="18" charset="0"/>
              </a:rPr>
              <a:t>1</a:t>
            </a:r>
            <a:r>
              <a:rPr lang="el-GR" sz="1800" dirty="0">
                <a:effectLst/>
                <a:ea typeface="Calibri" panose="020F0502020204030204" pitchFamily="34" charset="0"/>
                <a:cs typeface="Times New Roman" panose="02020603050405020304" pitchFamily="18" charset="0"/>
              </a:rPr>
              <a:t>Ερρίκος Ντυνάν </a:t>
            </a:r>
            <a:r>
              <a:rPr lang="en-US" sz="1800" dirty="0">
                <a:effectLst/>
                <a:ea typeface="Calibri" panose="020F0502020204030204" pitchFamily="34" charset="0"/>
                <a:cs typeface="Times New Roman" panose="02020603050405020304" pitchFamily="18" charset="0"/>
              </a:rPr>
              <a:t>Hospital Center</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 </a:t>
            </a:r>
            <a:r>
              <a:rPr lang="el-GR" sz="1800" baseline="30000" dirty="0">
                <a:effectLst/>
                <a:ea typeface="Calibri" panose="020F0502020204030204" pitchFamily="34" charset="0"/>
                <a:cs typeface="Times New Roman" panose="02020603050405020304" pitchFamily="18" charset="0"/>
              </a:rPr>
              <a:t>2</a:t>
            </a:r>
            <a:r>
              <a:rPr lang="el-GR" sz="1800" dirty="0">
                <a:effectLst/>
                <a:ea typeface="Calibri" panose="020F0502020204030204" pitchFamily="34" charset="0"/>
                <a:cs typeface="Times New Roman" panose="02020603050405020304" pitchFamily="18" charset="0"/>
              </a:rPr>
              <a:t>251 Γενικό Νοσοκομείο Αεροπορίας </a:t>
            </a:r>
            <a:endParaRPr lang="en-US" sz="1800" dirty="0">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1800" b="1" dirty="0">
                <a:effectLst/>
                <a:ea typeface="Calibri" panose="020F0502020204030204" pitchFamily="34" charset="0"/>
                <a:cs typeface="Times New Roman" panose="02020603050405020304" pitchFamily="18" charset="0"/>
              </a:rPr>
              <a:t>Εισαγωγή</a:t>
            </a:r>
            <a:r>
              <a:rPr lang="el-GR" sz="1800" dirty="0">
                <a:effectLst/>
                <a:ea typeface="Calibri" panose="020F0502020204030204" pitchFamily="34" charset="0"/>
                <a:cs typeface="Times New Roman" panose="02020603050405020304" pitchFamily="18" charset="0"/>
              </a:rPr>
              <a:t>: Η γνώση των επαγγελματιών υγείας αναφορικά με την πρόληψη και τον έλεγχο λοιμώξεων είναι καθοριστική για την αποτελεσματικότητα του προγράμματος ελέγχου λοιμώξεων. Η συμμόρφωση στα μέτρα πρόληψης και ελέγχου λοιμώξεων είναι κρίσιμη για την ασφάλεια τόσο των εργαζομένων όσο και των ασθενών.</a:t>
            </a:r>
          </a:p>
          <a:p>
            <a:pPr marL="0" indent="0" algn="just">
              <a:lnSpc>
                <a:spcPct val="107000"/>
              </a:lnSpc>
              <a:spcAft>
                <a:spcPts val="800"/>
              </a:spcAft>
              <a:buNone/>
            </a:pPr>
            <a:r>
              <a:rPr lang="el-GR" sz="1800" b="1" dirty="0">
                <a:effectLst/>
                <a:ea typeface="Calibri" panose="020F0502020204030204" pitchFamily="34" charset="0"/>
                <a:cs typeface="Times New Roman" panose="02020603050405020304" pitchFamily="18" charset="0"/>
              </a:rPr>
              <a:t>Σκοπός</a:t>
            </a:r>
            <a:r>
              <a:rPr lang="el-GR" sz="1800" dirty="0">
                <a:effectLst/>
                <a:ea typeface="Calibri" panose="020F0502020204030204" pitchFamily="34" charset="0"/>
                <a:cs typeface="Times New Roman" panose="02020603050405020304" pitchFamily="18" charset="0"/>
              </a:rPr>
              <a:t>: Σκοπός της παρούσας ανασκόπησης ήταν η διερεύνηση της γνώσης των επαγγελματιών υγείας σε θέματα σχετιζόμενα με την πρόληψη και τον έλεγχο λοιμώξεων, καθώς και η ανάδειξη των παραγόντων που την επηρεάζουν.  </a:t>
            </a:r>
          </a:p>
          <a:p>
            <a:pPr marL="0" indent="0" algn="just">
              <a:lnSpc>
                <a:spcPct val="107000"/>
              </a:lnSpc>
              <a:spcAft>
                <a:spcPts val="800"/>
              </a:spcAft>
              <a:buNone/>
            </a:pPr>
            <a:r>
              <a:rPr lang="el-GR" sz="1800" b="1" dirty="0">
                <a:effectLst/>
                <a:ea typeface="Calibri" panose="020F0502020204030204" pitchFamily="34" charset="0"/>
                <a:cs typeface="Times New Roman" panose="02020603050405020304" pitchFamily="18" charset="0"/>
              </a:rPr>
              <a:t>Υλικό και Μέθοδος</a:t>
            </a:r>
            <a:r>
              <a:rPr lang="el-GR" sz="1800" dirty="0">
                <a:effectLst/>
                <a:ea typeface="Calibri" panose="020F0502020204030204" pitchFamily="34" charset="0"/>
                <a:cs typeface="Times New Roman" panose="02020603050405020304" pitchFamily="18" charset="0"/>
              </a:rPr>
              <a:t>: Πραγματοποιήθηκε συστηματική ανασκόπηση στις διεθνείς βάσεις δεδομένων </a:t>
            </a:r>
            <a:r>
              <a:rPr lang="el-GR" sz="1800" dirty="0">
                <a:solidFill>
                  <a:srgbClr val="000000"/>
                </a:solidFill>
                <a:effectLst/>
                <a:ea typeface="Times New Roman" panose="02020603050405020304" pitchFamily="18" charset="0"/>
                <a:cs typeface="Times New Roman" panose="02020603050405020304" pitchFamily="18" charset="0"/>
              </a:rPr>
              <a:t>‘</a:t>
            </a:r>
            <a:r>
              <a:rPr lang="el-GR" sz="1800" dirty="0" err="1">
                <a:solidFill>
                  <a:srgbClr val="000000"/>
                </a:solidFill>
                <a:effectLst/>
                <a:ea typeface="Times New Roman" panose="02020603050405020304" pitchFamily="18" charset="0"/>
                <a:cs typeface="Times New Roman" panose="02020603050405020304" pitchFamily="18" charset="0"/>
              </a:rPr>
              <a:t>Medlin</a:t>
            </a:r>
            <a:r>
              <a:rPr lang="en-US" sz="1800" dirty="0">
                <a:solidFill>
                  <a:srgbClr val="000000"/>
                </a:solidFill>
                <a:effectLst/>
                <a:ea typeface="Times New Roman" panose="02020603050405020304" pitchFamily="18" charset="0"/>
                <a:cs typeface="Times New Roman" panose="02020603050405020304" pitchFamily="18" charset="0"/>
              </a:rPr>
              <a:t>e</a:t>
            </a:r>
            <a:r>
              <a:rPr lang="el-GR" sz="1800" dirty="0">
                <a:solidFill>
                  <a:srgbClr val="000000"/>
                </a:solidFill>
                <a:effectLst/>
                <a:ea typeface="Times New Roman" panose="02020603050405020304" pitchFamily="18" charset="0"/>
                <a:cs typeface="Times New Roman" panose="02020603050405020304" pitchFamily="18" charset="0"/>
              </a:rPr>
              <a:t>’, ‘</a:t>
            </a:r>
            <a:r>
              <a:rPr lang="el-GR" sz="1800" dirty="0" err="1">
                <a:solidFill>
                  <a:srgbClr val="000000"/>
                </a:solidFill>
                <a:effectLst/>
                <a:ea typeface="Times New Roman" panose="02020603050405020304" pitchFamily="18" charset="0"/>
                <a:cs typeface="Times New Roman" panose="02020603050405020304" pitchFamily="18" charset="0"/>
              </a:rPr>
              <a:t>Cochrane</a:t>
            </a:r>
            <a:r>
              <a:rPr lang="el-GR" sz="1800" dirty="0">
                <a:solidFill>
                  <a:srgbClr val="000000"/>
                </a:solidFill>
                <a:effectLst/>
                <a:ea typeface="Times New Roman" panose="02020603050405020304" pitchFamily="18" charset="0"/>
                <a:cs typeface="Times New Roman" panose="02020603050405020304" pitchFamily="18" charset="0"/>
              </a:rPr>
              <a:t>’, ‘</a:t>
            </a:r>
            <a:r>
              <a:rPr lang="el-GR" sz="1800" dirty="0" err="1">
                <a:solidFill>
                  <a:srgbClr val="000000"/>
                </a:solidFill>
                <a:effectLst/>
                <a:ea typeface="Times New Roman" panose="02020603050405020304" pitchFamily="18" charset="0"/>
                <a:cs typeface="Times New Roman" panose="02020603050405020304" pitchFamily="18" charset="0"/>
              </a:rPr>
              <a:t>Scopus</a:t>
            </a:r>
            <a:r>
              <a:rPr lang="el-GR" sz="1800" dirty="0">
                <a:solidFill>
                  <a:srgbClr val="000000"/>
                </a:solidFill>
                <a:effectLst/>
                <a:ea typeface="Times New Roman" panose="02020603050405020304" pitchFamily="18" charset="0"/>
                <a:cs typeface="Times New Roman" panose="02020603050405020304" pitchFamily="18" charset="0"/>
              </a:rPr>
              <a:t>’, ‘</a:t>
            </a:r>
            <a:r>
              <a:rPr lang="en-US" sz="1800" dirty="0" err="1">
                <a:solidFill>
                  <a:srgbClr val="000000"/>
                </a:solidFill>
                <a:effectLst/>
                <a:ea typeface="Times New Roman" panose="02020603050405020304" pitchFamily="18" charset="0"/>
                <a:cs typeface="Times New Roman" panose="02020603050405020304" pitchFamily="18" charset="0"/>
              </a:rPr>
              <a:t>Cinahl</a:t>
            </a:r>
            <a:r>
              <a:rPr lang="el-GR" sz="1800" dirty="0">
                <a:solidFill>
                  <a:srgbClr val="000000"/>
                </a:solidFill>
                <a:effectLst/>
                <a:ea typeface="Times New Roman" panose="02020603050405020304" pitchFamily="18" charset="0"/>
                <a:cs typeface="Times New Roman" panose="02020603050405020304" pitchFamily="18" charset="0"/>
              </a:rPr>
              <a:t>’ και ‘</a:t>
            </a:r>
            <a:r>
              <a:rPr lang="en-US" sz="1800" dirty="0" err="1">
                <a:solidFill>
                  <a:srgbClr val="000000"/>
                </a:solidFill>
                <a:effectLst/>
                <a:ea typeface="Times New Roman" panose="02020603050405020304" pitchFamily="18" charset="0"/>
                <a:cs typeface="Times New Roman" panose="02020603050405020304" pitchFamily="18" charset="0"/>
              </a:rPr>
              <a:t>Pubmed</a:t>
            </a:r>
            <a:r>
              <a:rPr lang="el-GR" sz="1800" dirty="0">
                <a:solidFill>
                  <a:srgbClr val="000000"/>
                </a:solidFill>
                <a:effectLst/>
                <a:ea typeface="Times New Roman" panose="02020603050405020304" pitchFamily="18" charset="0"/>
                <a:cs typeface="Times New Roman" panose="02020603050405020304" pitchFamily="18" charset="0"/>
              </a:rPr>
              <a:t>’</a:t>
            </a:r>
            <a:r>
              <a:rPr lang="el-GR" sz="1800" dirty="0">
                <a:effectLst/>
                <a:ea typeface="Calibri" panose="020F0502020204030204" pitchFamily="34" charset="0"/>
                <a:cs typeface="Times New Roman" panose="02020603050405020304" pitchFamily="18" charset="0"/>
              </a:rPr>
              <a:t>. Η αναζήτηση της βιβλιογραφίας αφορούσε επιστημονικά άρθρα δημοσιευμένα από το Δεκέμβριο 2010- Σεπτέμβριο 2023 στην αγγλική γλώσσα με τις ακόλουθες λέξεις κλειδιά: </a:t>
            </a:r>
            <a:r>
              <a:rPr lang="en-US" sz="1800" dirty="0">
                <a:effectLst/>
                <a:ea typeface="Calibri" panose="020F0502020204030204" pitchFamily="34" charset="0"/>
                <a:cs typeface="Times New Roman" panose="02020603050405020304" pitchFamily="18" charset="0"/>
              </a:rPr>
              <a:t>knowledge</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infection</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control</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comply</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prevention</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compliance</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healthcare workers</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awareness</a:t>
            </a:r>
            <a:r>
              <a:rPr lang="el-GR" sz="1800" dirty="0">
                <a:effectLst/>
                <a:ea typeface="Calibri" panose="020F0502020204030204" pitchFamily="34" charset="0"/>
                <a:cs typeface="Times New Roman" panose="02020603050405020304" pitchFamily="18" charset="0"/>
              </a:rPr>
              <a:t>. Από το σύνολο των 3507 δημοσιεύσεων που ανασκοπήθηκαν, 34 εντάχθηκαν στην ανασκόπηση.  </a:t>
            </a:r>
          </a:p>
          <a:p>
            <a:pPr marL="0" indent="0">
              <a:buNone/>
            </a:pPr>
            <a:endParaRPr lang="el-GR" dirty="0"/>
          </a:p>
        </p:txBody>
      </p:sp>
    </p:spTree>
    <p:extLst>
      <p:ext uri="{BB962C8B-B14F-4D97-AF65-F5344CB8AC3E}">
        <p14:creationId xmlns:p14="http://schemas.microsoft.com/office/powerpoint/2010/main" val="411329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Θέση περιεχομένου 6">
            <a:extLst>
              <a:ext uri="{FF2B5EF4-FFF2-40B4-BE49-F238E27FC236}">
                <a16:creationId xmlns:a16="http://schemas.microsoft.com/office/drawing/2014/main" id="{7EAAC714-8EF7-C0F4-0A69-C06D3E54F87C}"/>
              </a:ext>
            </a:extLst>
          </p:cNvPr>
          <p:cNvPicPr>
            <a:picLocks noGrp="1" noChangeAspect="1"/>
          </p:cNvPicPr>
          <p:nvPr>
            <p:ph idx="1"/>
          </p:nvPr>
        </p:nvPicPr>
        <p:blipFill>
          <a:blip r:embed="rId2"/>
          <a:stretch>
            <a:fillRect/>
          </a:stretch>
        </p:blipFill>
        <p:spPr>
          <a:xfrm>
            <a:off x="2080591" y="300734"/>
            <a:ext cx="9130747" cy="6256531"/>
          </a:xfrm>
          <a:prstGeom prst="rect">
            <a:avLst/>
          </a:prstGeom>
        </p:spPr>
      </p:pic>
    </p:spTree>
    <p:extLst>
      <p:ext uri="{BB962C8B-B14F-4D97-AF65-F5344CB8AC3E}">
        <p14:creationId xmlns:p14="http://schemas.microsoft.com/office/powerpoint/2010/main" val="1570738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37EE02E-173A-B743-DB99-8AAC7C074AE1}"/>
              </a:ext>
            </a:extLst>
          </p:cNvPr>
          <p:cNvSpPr>
            <a:spLocks noGrp="1"/>
          </p:cNvSpPr>
          <p:nvPr>
            <p:ph idx="1"/>
          </p:nvPr>
        </p:nvSpPr>
        <p:spPr>
          <a:xfrm>
            <a:off x="559903" y="579782"/>
            <a:ext cx="6795053" cy="5698435"/>
          </a:xfrm>
        </p:spPr>
        <p:txBody>
          <a:bodyPr>
            <a:normAutofit lnSpcReduction="10000"/>
          </a:bodyPr>
          <a:lstStyle/>
          <a:p>
            <a:pPr marL="0" indent="0" algn="just">
              <a:lnSpc>
                <a:spcPct val="107000"/>
              </a:lnSpc>
              <a:spcAft>
                <a:spcPts val="800"/>
              </a:spcAft>
              <a:buNone/>
            </a:pPr>
            <a:r>
              <a:rPr lang="el-GR" sz="1800" b="1" dirty="0">
                <a:effectLst/>
                <a:ea typeface="Calibri" panose="020F0502020204030204" pitchFamily="34" charset="0"/>
                <a:cs typeface="Times New Roman" panose="02020603050405020304" pitchFamily="18" charset="0"/>
              </a:rPr>
              <a:t>Αποτελέσματα</a:t>
            </a:r>
            <a:r>
              <a:rPr lang="el-GR" sz="1800" dirty="0">
                <a:effectLst/>
                <a:ea typeface="Calibri" panose="020F0502020204030204" pitchFamily="34" charset="0"/>
                <a:cs typeface="Times New Roman" panose="02020603050405020304" pitchFamily="18" charset="0"/>
              </a:rPr>
              <a:t>: Συνολικά, το επίπεδο γνώσης των επαγγελματιών υγειάς είναι ικανοποιητικό, καλό ή/και άριστο αναφορικά με τις βασικές προφυλάξεις , την υγιεινή χεριών, τα μέτρα προφύλαξης για </a:t>
            </a:r>
            <a:r>
              <a:rPr lang="en-US" sz="1800" dirty="0">
                <a:effectLst/>
                <a:ea typeface="Calibri" panose="020F0502020204030204" pitchFamily="34" charset="0"/>
                <a:cs typeface="Times New Roman" panose="02020603050405020304" pitchFamily="18" charset="0"/>
              </a:rPr>
              <a:t>TB</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MRSA</a:t>
            </a:r>
            <a:r>
              <a:rPr lang="el-GR" sz="1800" dirty="0">
                <a:effectLst/>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COVID</a:t>
            </a:r>
            <a:r>
              <a:rPr lang="el-GR" sz="1800" dirty="0">
                <a:effectLst/>
                <a:ea typeface="Calibri" panose="020F0502020204030204" pitchFamily="34" charset="0"/>
                <a:cs typeface="Times New Roman" panose="02020603050405020304" pitchFamily="18" charset="0"/>
              </a:rPr>
              <a:t>-19 και </a:t>
            </a:r>
            <a:r>
              <a:rPr lang="en-US" sz="1800" dirty="0">
                <a:effectLst/>
                <a:ea typeface="Calibri" panose="020F0502020204030204" pitchFamily="34" charset="0"/>
                <a:cs typeface="Times New Roman" panose="02020603050405020304" pitchFamily="18" charset="0"/>
              </a:rPr>
              <a:t>Ebola </a:t>
            </a:r>
            <a:r>
              <a:rPr lang="el-GR" sz="1800" dirty="0">
                <a:effectLst/>
                <a:ea typeface="Calibri" panose="020F0502020204030204" pitchFamily="34" charset="0"/>
                <a:cs typeface="Times New Roman" panose="02020603050405020304" pitchFamily="18" charset="0"/>
              </a:rPr>
              <a:t>και τη φροντίδα των </a:t>
            </a:r>
            <a:r>
              <a:rPr lang="el-GR" sz="1800" dirty="0" err="1">
                <a:effectLst/>
                <a:ea typeface="Calibri" panose="020F0502020204030204" pitchFamily="34" charset="0"/>
                <a:cs typeface="Times New Roman" panose="02020603050405020304" pitchFamily="18" charset="0"/>
              </a:rPr>
              <a:t>ουροκαθετήρων</a:t>
            </a:r>
            <a:r>
              <a:rPr lang="el-GR" sz="1800" dirty="0">
                <a:effectLst/>
                <a:ea typeface="Calibri" panose="020F0502020204030204" pitchFamily="34" charset="0"/>
                <a:cs typeface="Times New Roman" panose="02020603050405020304" pitchFamily="18" charset="0"/>
              </a:rPr>
              <a:t>. Αντιθέτως, τα επίπεδα γνώσης των επαγγελματιών υγείας ποικίλουν  αναφορικά με εμβόλια που σχετίζονται με την υγεία του εργαζομένου  όπως αυτά της  ηπατίτιδας Β, της </a:t>
            </a:r>
            <a:r>
              <a:rPr lang="el-GR" sz="1800" dirty="0" err="1">
                <a:effectLst/>
                <a:ea typeface="Calibri" panose="020F0502020204030204" pitchFamily="34" charset="0"/>
                <a:cs typeface="Times New Roman" panose="02020603050405020304" pitchFamily="18" charset="0"/>
              </a:rPr>
              <a:t>ανεμευλογιάς</a:t>
            </a:r>
            <a:r>
              <a:rPr lang="el-GR" sz="1800" dirty="0">
                <a:effectLst/>
                <a:ea typeface="Calibri" panose="020F0502020204030204" pitchFamily="34" charset="0"/>
                <a:cs typeface="Times New Roman" panose="02020603050405020304" pitchFamily="18" charset="0"/>
              </a:rPr>
              <a:t>, ακόμη και της γρίπης. Επιπλέον, η γνώση των επαγγελματιών ποικίλλει και σε θέματα μετάδοσης νοσημάτων, καθώς και στον κίνδυνο μετάδοσης λοίμωξης μετά από ατύχημα με αιχμηρό αντικείμενο. Διάφοροι παράγοντες φαίνεται να επηρεάζουν τη συμμόρφωση στις κατευθυντήριες οδηγίες. </a:t>
            </a:r>
          </a:p>
          <a:p>
            <a:pPr marL="0" indent="0" algn="just">
              <a:lnSpc>
                <a:spcPct val="107000"/>
              </a:lnSpc>
              <a:spcAft>
                <a:spcPts val="800"/>
              </a:spcAft>
              <a:buNone/>
            </a:pPr>
            <a:r>
              <a:rPr lang="el-GR" sz="1800" b="1" dirty="0">
                <a:effectLst/>
                <a:ea typeface="Calibri" panose="020F0502020204030204" pitchFamily="34" charset="0"/>
                <a:cs typeface="Times New Roman" panose="02020603050405020304" pitchFamily="18" charset="0"/>
              </a:rPr>
              <a:t>Συμπεράσματα</a:t>
            </a:r>
            <a:r>
              <a:rPr lang="el-GR" sz="1800" dirty="0">
                <a:effectLst/>
                <a:ea typeface="Calibri" panose="020F0502020204030204" pitchFamily="34" charset="0"/>
                <a:cs typeface="Times New Roman" panose="02020603050405020304" pitchFamily="18" charset="0"/>
              </a:rPr>
              <a:t>: Η γνώση των επαγγελματιών υγείας θα μπορούσε να βελτιωθεί μέσω μιας πολύπλευρης προσέγγισης και προώθησης στρατηγικών βελτίωσης. Η βελτίωση της γνώσης των επαγγελματιών υγείας σε θέματα ελέγχου λοιμώξεων αποδεδειγμένα συμβάλλει στη μείωση των </a:t>
            </a:r>
            <a:r>
              <a:rPr lang="el-GR" sz="1800" dirty="0" err="1">
                <a:effectLst/>
                <a:ea typeface="Calibri" panose="020F0502020204030204" pitchFamily="34" charset="0"/>
                <a:cs typeface="Times New Roman" panose="02020603050405020304" pitchFamily="18" charset="0"/>
              </a:rPr>
              <a:t>ενδονοσοκομειακών</a:t>
            </a:r>
            <a:r>
              <a:rPr lang="el-GR" sz="1800" dirty="0">
                <a:effectLst/>
                <a:ea typeface="Calibri" panose="020F0502020204030204" pitchFamily="34" charset="0"/>
                <a:cs typeface="Times New Roman" panose="02020603050405020304" pitchFamily="18" charset="0"/>
              </a:rPr>
              <a:t> λοιμώξεων και της </a:t>
            </a:r>
            <a:r>
              <a:rPr lang="el-GR" sz="1800" dirty="0" err="1">
                <a:effectLst/>
                <a:ea typeface="Calibri" panose="020F0502020204030204" pitchFamily="34" charset="0"/>
                <a:cs typeface="Times New Roman" panose="02020603050405020304" pitchFamily="18" charset="0"/>
              </a:rPr>
              <a:t>ενδονοσοκομειακής</a:t>
            </a:r>
            <a:r>
              <a:rPr lang="el-GR" sz="1800" dirty="0">
                <a:effectLst/>
                <a:ea typeface="Calibri" panose="020F0502020204030204" pitchFamily="34" charset="0"/>
                <a:cs typeface="Times New Roman" panose="02020603050405020304" pitchFamily="18" charset="0"/>
              </a:rPr>
              <a:t> διασποράς.</a:t>
            </a:r>
          </a:p>
          <a:p>
            <a:endParaRPr lang="el-GR" dirty="0"/>
          </a:p>
        </p:txBody>
      </p:sp>
      <p:pic>
        <p:nvPicPr>
          <p:cNvPr id="4" name="Εικόνα 3">
            <a:extLst>
              <a:ext uri="{FF2B5EF4-FFF2-40B4-BE49-F238E27FC236}">
                <a16:creationId xmlns:a16="http://schemas.microsoft.com/office/drawing/2014/main" id="{BBFA1B1C-2584-BE84-E1DF-9D23844FFEEA}"/>
              </a:ext>
            </a:extLst>
          </p:cNvPr>
          <p:cNvPicPr>
            <a:picLocks noChangeAspect="1"/>
          </p:cNvPicPr>
          <p:nvPr/>
        </p:nvPicPr>
        <p:blipFill rotWithShape="1">
          <a:blip r:embed="rId2"/>
          <a:srcRect r="6355"/>
          <a:stretch/>
        </p:blipFill>
        <p:spPr>
          <a:xfrm>
            <a:off x="7654120" y="1281248"/>
            <a:ext cx="4378855" cy="3859102"/>
          </a:xfrm>
          <a:prstGeom prst="rect">
            <a:avLst/>
          </a:prstGeom>
        </p:spPr>
      </p:pic>
    </p:spTree>
    <p:extLst>
      <p:ext uri="{BB962C8B-B14F-4D97-AF65-F5344CB8AC3E}">
        <p14:creationId xmlns:p14="http://schemas.microsoft.com/office/powerpoint/2010/main" val="3660010902"/>
      </p:ext>
    </p:extLst>
  </p:cSld>
  <p:clrMapOvr>
    <a:masterClrMapping/>
  </p:clrMapOvr>
</p:sld>
</file>

<file path=ppt/theme/theme1.xml><?xml version="1.0" encoding="utf-8"?>
<a:theme xmlns:a="http://schemas.openxmlformats.org/drawingml/2006/main" name="ShapesVTI">
  <a:themeElements>
    <a:clrScheme name="Shapes">
      <a:dk1>
        <a:sysClr val="windowText" lastClr="000000"/>
      </a:dk1>
      <a:lt1>
        <a:sysClr val="window" lastClr="FFFFFF"/>
      </a:lt1>
      <a:dk2>
        <a:srgbClr val="281B10"/>
      </a:dk2>
      <a:lt2>
        <a:srgbClr val="FFF9F5"/>
      </a:lt2>
      <a:accent1>
        <a:srgbClr val="EE7661"/>
      </a:accent1>
      <a:accent2>
        <a:srgbClr val="4E91F0"/>
      </a:accent2>
      <a:accent3>
        <a:srgbClr val="5B5260"/>
      </a:accent3>
      <a:accent4>
        <a:srgbClr val="2CC3B4"/>
      </a:accent4>
      <a:accent5>
        <a:srgbClr val="C097F8"/>
      </a:accent5>
      <a:accent6>
        <a:srgbClr val="FF9514"/>
      </a:accent6>
      <a:hlink>
        <a:srgbClr val="E50CBC"/>
      </a:hlink>
      <a:folHlink>
        <a:srgbClr val="6257F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emplate>Σχήματα</Template>
  <TotalTime>95</TotalTime>
  <Words>348</Words>
  <Application>Microsoft Office PowerPoint</Application>
  <PresentationFormat>Ευρεία οθόνη</PresentationFormat>
  <Paragraphs>9</Paragraphs>
  <Slides>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vt:i4>
      </vt:variant>
    </vt:vector>
  </HeadingPairs>
  <TitlesOfParts>
    <vt:vector size="8" baseType="lpstr">
      <vt:lpstr>Arial</vt:lpstr>
      <vt:lpstr>Avenir Next LT Pro</vt:lpstr>
      <vt:lpstr>Calibri</vt:lpstr>
      <vt:lpstr>Tw Cen MT</vt:lpstr>
      <vt:lpstr>ShapesVTI</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Filitsa Tsav</dc:creator>
  <cp:lastModifiedBy>Filitsa Tsav</cp:lastModifiedBy>
  <cp:revision>4</cp:revision>
  <dcterms:created xsi:type="dcterms:W3CDTF">2023-10-29T12:27:42Z</dcterms:created>
  <dcterms:modified xsi:type="dcterms:W3CDTF">2023-10-29T16:38:45Z</dcterms:modified>
</cp:coreProperties>
</file>