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</p:sldIdLst>
  <p:sldSz cx="5761038" cy="3240088"/>
  <p:notesSz cx="6858000" cy="9144000"/>
  <p:defaultTextStyle>
    <a:defPPr>
      <a:defRPr lang="el-GR"/>
    </a:defPPr>
    <a:lvl1pPr marL="0" algn="l" defTabSz="51432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7164" algn="l" defTabSz="51432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4328" algn="l" defTabSz="51432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1491" algn="l" defTabSz="51432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8655" algn="l" defTabSz="51432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5819" algn="l" defTabSz="51432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42983" algn="l" defTabSz="51432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00146" algn="l" defTabSz="51432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57310" algn="l" defTabSz="51432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21">
          <p15:clr>
            <a:srgbClr val="A4A3A4"/>
          </p15:clr>
        </p15:guide>
        <p15:guide id="2" pos="181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ΕΥΠΡΑΞΙΑ ΒΑΡΒΑΡΑ" initials="ΕΒ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C7F5"/>
    <a:srgbClr val="DFE2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0" d="100"/>
          <a:sy n="250" d="100"/>
        </p:scale>
        <p:origin x="-600" y="72"/>
      </p:cViewPr>
      <p:guideLst>
        <p:guide orient="horz" pos="1021"/>
        <p:guide pos="181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101600" h="635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C.albicans</c:v>
                </c:pt>
                <c:pt idx="1">
                  <c:v>C.parapsilosis</c:v>
                </c:pt>
                <c:pt idx="2">
                  <c:v>C.glabrata</c:v>
                </c:pt>
                <c:pt idx="3">
                  <c:v>C.lusitaniae</c:v>
                </c:pt>
                <c:pt idx="4">
                  <c:v>C.tropicalis</c:v>
                </c:pt>
                <c:pt idx="5">
                  <c:v>C.ciferrii</c:v>
                </c:pt>
                <c:pt idx="6">
                  <c:v>C.auris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0.44540000000000002</c:v>
                </c:pt>
                <c:pt idx="1">
                  <c:v>0.31509999999999999</c:v>
                </c:pt>
                <c:pt idx="2">
                  <c:v>0.1363</c:v>
                </c:pt>
                <c:pt idx="3">
                  <c:v>3.6299999999999999E-2</c:v>
                </c:pt>
                <c:pt idx="4">
                  <c:v>3.6299999999999999E-2</c:v>
                </c:pt>
                <c:pt idx="5">
                  <c:v>1.21E-2</c:v>
                </c:pt>
                <c:pt idx="6">
                  <c:v>6.4000000000000003E-3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A73-4241-9ECB-CF4175A4AC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70"/>
        <c:axId val="141866496"/>
        <c:axId val="102555008"/>
      </c:barChart>
      <c:valAx>
        <c:axId val="102555008"/>
        <c:scaling>
          <c:orientation val="minMax"/>
        </c:scaling>
        <c:delete val="1"/>
        <c:axPos val="b"/>
        <c:majorGridlines>
          <c:spPr>
            <a:effectLst/>
          </c:spPr>
        </c:majorGridlines>
        <c:numFmt formatCode="0.00%" sourceLinked="1"/>
        <c:majorTickMark val="out"/>
        <c:minorTickMark val="none"/>
        <c:tickLblPos val="nextTo"/>
        <c:crossAx val="141866496"/>
        <c:crosses val="autoZero"/>
        <c:crossBetween val="between"/>
      </c:valAx>
      <c:catAx>
        <c:axId val="1418664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1" u="none" strike="noStrike" kern="1200" baseline="0">
                <a:solidFill>
                  <a:schemeClr val="accent4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l-GR"/>
          </a:p>
        </c:txPr>
        <c:crossAx val="1025550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ln>
      <a:noFill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C1982E-843D-474D-9191-FC96D3D02EBF}" type="doc">
      <dgm:prSet loTypeId="urn:microsoft.com/office/officeart/2005/8/layout/StepDownProcess" loCatId="process" qsTypeId="urn:microsoft.com/office/officeart/2009/2/quickstyle/3d8" qsCatId="3D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42B9D725-0FB0-42E2-A2A7-40EF4D4E9635}">
      <dgm:prSet phldrT="[Text]" custT="1"/>
      <dgm:spPr/>
      <dgm:t>
        <a:bodyPr/>
        <a:lstStyle/>
        <a:p>
          <a:r>
            <a:rPr lang="el-GR" sz="900" dirty="0">
              <a:solidFill>
                <a:schemeClr val="tx1"/>
              </a:solidFill>
            </a:rPr>
            <a:t>φάρυγγας</a:t>
          </a:r>
        </a:p>
      </dgm:t>
    </dgm:pt>
    <dgm:pt modelId="{086C3790-09EF-46AD-8362-AD4C85D5BF14}" type="parTrans" cxnId="{D4A334EC-CC1B-4DF1-8BC1-86F36F1287CF}">
      <dgm:prSet/>
      <dgm:spPr/>
      <dgm:t>
        <a:bodyPr/>
        <a:lstStyle/>
        <a:p>
          <a:endParaRPr lang="el-GR"/>
        </a:p>
      </dgm:t>
    </dgm:pt>
    <dgm:pt modelId="{73EB8BFB-E08D-47E7-87AD-206E6085E78D}" type="sibTrans" cxnId="{D4A334EC-CC1B-4DF1-8BC1-86F36F1287CF}">
      <dgm:prSet/>
      <dgm:spPr/>
      <dgm:t>
        <a:bodyPr/>
        <a:lstStyle/>
        <a:p>
          <a:endParaRPr lang="el-GR"/>
        </a:p>
      </dgm:t>
    </dgm:pt>
    <dgm:pt modelId="{89926421-DBDE-4E56-93CD-E252E5871A64}">
      <dgm:prSet phldrT="[Text]" custT="1"/>
      <dgm:spPr/>
      <dgm:t>
        <a:bodyPr/>
        <a:lstStyle/>
        <a:p>
          <a:r>
            <a:rPr lang="el-GR" sz="900" b="1" dirty="0"/>
            <a:t>7 ημερες</a:t>
          </a:r>
        </a:p>
      </dgm:t>
    </dgm:pt>
    <dgm:pt modelId="{28014F57-B2F5-4ED6-AB67-08DDBB18A239}" type="parTrans" cxnId="{6E587AB9-EBD9-44E8-9023-A357229312A1}">
      <dgm:prSet/>
      <dgm:spPr/>
      <dgm:t>
        <a:bodyPr/>
        <a:lstStyle/>
        <a:p>
          <a:endParaRPr lang="el-GR"/>
        </a:p>
      </dgm:t>
    </dgm:pt>
    <dgm:pt modelId="{DA65B019-6E7A-4298-9EA5-B41B6767C936}" type="sibTrans" cxnId="{6E587AB9-EBD9-44E8-9023-A357229312A1}">
      <dgm:prSet/>
      <dgm:spPr/>
      <dgm:t>
        <a:bodyPr/>
        <a:lstStyle/>
        <a:p>
          <a:endParaRPr lang="el-GR"/>
        </a:p>
      </dgm:t>
    </dgm:pt>
    <dgm:pt modelId="{DCF4574E-FDCA-4CDF-8758-D3233E520AE2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Μηροβουβωνικές πτυχές</a:t>
          </a:r>
        </a:p>
      </dgm:t>
    </dgm:pt>
    <dgm:pt modelId="{36E6CE98-D53D-4E74-BA27-512714206D04}" type="parTrans" cxnId="{4D191539-5F25-486A-9C31-29A738DC7B69}">
      <dgm:prSet/>
      <dgm:spPr/>
      <dgm:t>
        <a:bodyPr/>
        <a:lstStyle/>
        <a:p>
          <a:endParaRPr lang="el-GR"/>
        </a:p>
      </dgm:t>
    </dgm:pt>
    <dgm:pt modelId="{B6447F4C-6ECC-4380-9C8F-B560021841CF}" type="sibTrans" cxnId="{4D191539-5F25-486A-9C31-29A738DC7B69}">
      <dgm:prSet/>
      <dgm:spPr/>
      <dgm:t>
        <a:bodyPr/>
        <a:lstStyle/>
        <a:p>
          <a:endParaRPr lang="el-GR"/>
        </a:p>
      </dgm:t>
    </dgm:pt>
    <dgm:pt modelId="{E18BB775-EAC7-42D9-A33E-D34E76177390}">
      <dgm:prSet phldrT="[Text]" custT="1"/>
      <dgm:spPr/>
      <dgm:t>
        <a:bodyPr/>
        <a:lstStyle/>
        <a:p>
          <a:r>
            <a:rPr lang="el-GR" sz="900" b="1" dirty="0"/>
            <a:t>8 ημέρες</a:t>
          </a:r>
        </a:p>
      </dgm:t>
    </dgm:pt>
    <dgm:pt modelId="{9CB86E0C-7955-45D7-BB1D-872BFA3EB9AC}" type="parTrans" cxnId="{464F398A-A2ED-4BAA-9A15-7C685E043958}">
      <dgm:prSet/>
      <dgm:spPr/>
      <dgm:t>
        <a:bodyPr/>
        <a:lstStyle/>
        <a:p>
          <a:endParaRPr lang="el-GR"/>
        </a:p>
      </dgm:t>
    </dgm:pt>
    <dgm:pt modelId="{4E1C4816-4181-4FAC-A716-6CD11E8C8FC1}" type="sibTrans" cxnId="{464F398A-A2ED-4BAA-9A15-7C685E043958}">
      <dgm:prSet/>
      <dgm:spPr/>
      <dgm:t>
        <a:bodyPr/>
        <a:lstStyle/>
        <a:p>
          <a:endParaRPr lang="el-GR"/>
        </a:p>
      </dgm:t>
    </dgm:pt>
    <dgm:pt modelId="{6FDF58CA-FC36-4D03-8635-26D4EFEF325A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Ορθό</a:t>
          </a:r>
          <a:r>
            <a:rPr lang="el-GR" dirty="0"/>
            <a:t> </a:t>
          </a:r>
        </a:p>
      </dgm:t>
    </dgm:pt>
    <dgm:pt modelId="{20360525-92DA-44D3-927B-80A0C14B81FA}" type="parTrans" cxnId="{FDBA3A3D-1B7D-462D-807B-279849C8407C}">
      <dgm:prSet/>
      <dgm:spPr/>
      <dgm:t>
        <a:bodyPr/>
        <a:lstStyle/>
        <a:p>
          <a:endParaRPr lang="el-GR"/>
        </a:p>
      </dgm:t>
    </dgm:pt>
    <dgm:pt modelId="{D2252445-7222-43D5-B15A-D0DEF0A3F830}" type="sibTrans" cxnId="{FDBA3A3D-1B7D-462D-807B-279849C8407C}">
      <dgm:prSet/>
      <dgm:spPr/>
      <dgm:t>
        <a:bodyPr/>
        <a:lstStyle/>
        <a:p>
          <a:endParaRPr lang="el-GR"/>
        </a:p>
      </dgm:t>
    </dgm:pt>
    <dgm:pt modelId="{2448BE47-151B-48AD-B387-8FBFDAE4E968}">
      <dgm:prSet phldrT="[Text]" custT="1"/>
      <dgm:spPr/>
      <dgm:t>
        <a:bodyPr/>
        <a:lstStyle/>
        <a:p>
          <a:r>
            <a:rPr lang="el-GR" sz="900" b="1" dirty="0"/>
            <a:t>9 ημέρες</a:t>
          </a:r>
        </a:p>
      </dgm:t>
    </dgm:pt>
    <dgm:pt modelId="{5AABFFE3-4AC2-47B5-BA65-814EFAD18B8E}" type="parTrans" cxnId="{4C0CE550-7B33-49F2-BB4B-FD2A99C7124C}">
      <dgm:prSet/>
      <dgm:spPr/>
      <dgm:t>
        <a:bodyPr/>
        <a:lstStyle/>
        <a:p>
          <a:endParaRPr lang="el-GR"/>
        </a:p>
      </dgm:t>
    </dgm:pt>
    <dgm:pt modelId="{C67CFCD1-5E5B-4641-ABDF-F037B46B5F21}" type="sibTrans" cxnId="{4C0CE550-7B33-49F2-BB4B-FD2A99C7124C}">
      <dgm:prSet/>
      <dgm:spPr/>
      <dgm:t>
        <a:bodyPr/>
        <a:lstStyle/>
        <a:p>
          <a:endParaRPr lang="el-GR"/>
        </a:p>
      </dgm:t>
    </dgm:pt>
    <dgm:pt modelId="{42F0DC0C-E594-4994-A1EE-E112C330EEA7}">
      <dgm:prSet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Μασχάλες</a:t>
          </a:r>
          <a:r>
            <a:rPr lang="el-GR" dirty="0"/>
            <a:t> </a:t>
          </a:r>
        </a:p>
      </dgm:t>
    </dgm:pt>
    <dgm:pt modelId="{25D6E4D6-4E2F-4F67-B150-61B0196A41D6}" type="parTrans" cxnId="{A16847CF-3D10-4065-87F6-5AD23B5A8BA6}">
      <dgm:prSet/>
      <dgm:spPr/>
      <dgm:t>
        <a:bodyPr/>
        <a:lstStyle/>
        <a:p>
          <a:endParaRPr lang="el-GR"/>
        </a:p>
      </dgm:t>
    </dgm:pt>
    <dgm:pt modelId="{EA5B27BB-4E6A-4D9C-8462-229DEE7032EA}" type="sibTrans" cxnId="{A16847CF-3D10-4065-87F6-5AD23B5A8BA6}">
      <dgm:prSet/>
      <dgm:spPr/>
      <dgm:t>
        <a:bodyPr/>
        <a:lstStyle/>
        <a:p>
          <a:endParaRPr lang="el-GR"/>
        </a:p>
      </dgm:t>
    </dgm:pt>
    <dgm:pt modelId="{B261C92F-6343-440F-B3EC-9B24D087AD86}">
      <dgm:prSet custT="1"/>
      <dgm:spPr/>
      <dgm:t>
        <a:bodyPr/>
        <a:lstStyle/>
        <a:p>
          <a:r>
            <a:rPr lang="el-GR" sz="900" b="1" dirty="0"/>
            <a:t>13 ημέρες</a:t>
          </a:r>
        </a:p>
      </dgm:t>
    </dgm:pt>
    <dgm:pt modelId="{F465E791-3CCB-433F-90AF-6B6FC92EA452}" type="parTrans" cxnId="{962DCF80-05AA-4B3E-89D5-566DD3E2C776}">
      <dgm:prSet/>
      <dgm:spPr/>
      <dgm:t>
        <a:bodyPr/>
        <a:lstStyle/>
        <a:p>
          <a:endParaRPr lang="el-GR"/>
        </a:p>
      </dgm:t>
    </dgm:pt>
    <dgm:pt modelId="{DF41A04A-8676-4310-8566-BA5221AD2909}" type="sibTrans" cxnId="{962DCF80-05AA-4B3E-89D5-566DD3E2C776}">
      <dgm:prSet/>
      <dgm:spPr/>
      <dgm:t>
        <a:bodyPr/>
        <a:lstStyle/>
        <a:p>
          <a:endParaRPr lang="el-GR"/>
        </a:p>
      </dgm:t>
    </dgm:pt>
    <dgm:pt modelId="{965AFA7F-4113-4D8C-9265-624C404E0D35}">
      <dgm:prSet/>
      <dgm:spPr/>
      <dgm:t>
        <a:bodyPr/>
        <a:lstStyle/>
        <a:p>
          <a:endParaRPr lang="el-GR" sz="800" dirty="0"/>
        </a:p>
      </dgm:t>
    </dgm:pt>
    <dgm:pt modelId="{8119BCBC-5D7A-452A-A101-EFF0014328F0}" type="parTrans" cxnId="{D3C702B6-F1E8-4521-B258-214B5A00B539}">
      <dgm:prSet/>
      <dgm:spPr/>
      <dgm:t>
        <a:bodyPr/>
        <a:lstStyle/>
        <a:p>
          <a:endParaRPr lang="el-GR"/>
        </a:p>
      </dgm:t>
    </dgm:pt>
    <dgm:pt modelId="{1EECBFD4-3208-4369-935A-CFF46B255027}" type="sibTrans" cxnId="{D3C702B6-F1E8-4521-B258-214B5A00B539}">
      <dgm:prSet/>
      <dgm:spPr/>
      <dgm:t>
        <a:bodyPr/>
        <a:lstStyle/>
        <a:p>
          <a:endParaRPr lang="el-GR"/>
        </a:p>
      </dgm:t>
    </dgm:pt>
    <dgm:pt modelId="{21FF2D00-85E8-40BA-B681-B5C17C5AC1AC}" type="pres">
      <dgm:prSet presAssocID="{9EC1982E-843D-474D-9191-FC96D3D02EBF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1974D72C-263C-4CC4-B629-E0F391D3A5B4}" type="pres">
      <dgm:prSet presAssocID="{42B9D725-0FB0-42E2-A2A7-40EF4D4E9635}" presName="composite" presStyleCnt="0"/>
      <dgm:spPr/>
    </dgm:pt>
    <dgm:pt modelId="{0E6005DD-CA34-4999-93A0-A261405D4BCF}" type="pres">
      <dgm:prSet presAssocID="{42B9D725-0FB0-42E2-A2A7-40EF4D4E9635}" presName="bentUpArrow1" presStyleLbl="alignImgPlace1" presStyleIdx="0" presStyleCnt="3" custScaleX="55460" custScaleY="43957"/>
      <dgm:spPr/>
    </dgm:pt>
    <dgm:pt modelId="{426CDC3F-FBF4-40B8-A6D1-8126F5495E4C}" type="pres">
      <dgm:prSet presAssocID="{42B9D725-0FB0-42E2-A2A7-40EF4D4E9635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EA96120-3E61-40FC-87EB-5F718E09492E}" type="pres">
      <dgm:prSet presAssocID="{42B9D725-0FB0-42E2-A2A7-40EF4D4E9635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273FE02-DBB6-4611-AE66-697154DFC59C}" type="pres">
      <dgm:prSet presAssocID="{73EB8BFB-E08D-47E7-87AD-206E6085E78D}" presName="sibTrans" presStyleCnt="0"/>
      <dgm:spPr/>
    </dgm:pt>
    <dgm:pt modelId="{A744D30D-A05E-4533-9B10-48A6954543F4}" type="pres">
      <dgm:prSet presAssocID="{DCF4574E-FDCA-4CDF-8758-D3233E520AE2}" presName="composite" presStyleCnt="0"/>
      <dgm:spPr/>
    </dgm:pt>
    <dgm:pt modelId="{B9A0C7A2-FD42-45B9-BC69-49E75F37A250}" type="pres">
      <dgm:prSet presAssocID="{DCF4574E-FDCA-4CDF-8758-D3233E520AE2}" presName="bentUpArrow1" presStyleLbl="alignImgPlace1" presStyleIdx="1" presStyleCnt="3" custScaleX="52394" custScaleY="47672"/>
      <dgm:spPr/>
    </dgm:pt>
    <dgm:pt modelId="{EE1AC272-4CE8-4F57-977F-E209463FBD1C}" type="pres">
      <dgm:prSet presAssocID="{DCF4574E-FDCA-4CDF-8758-D3233E520AE2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517DC13-F1E6-467D-BDE4-16AFFB36CB4C}" type="pres">
      <dgm:prSet presAssocID="{DCF4574E-FDCA-4CDF-8758-D3233E520AE2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FE497C2-7394-4D7B-ABA1-9DADAECC2CCA}" type="pres">
      <dgm:prSet presAssocID="{B6447F4C-6ECC-4380-9C8F-B560021841CF}" presName="sibTrans" presStyleCnt="0"/>
      <dgm:spPr/>
    </dgm:pt>
    <dgm:pt modelId="{01F59133-0A67-4974-9B7D-5089B59EAD57}" type="pres">
      <dgm:prSet presAssocID="{6FDF58CA-FC36-4D03-8635-26D4EFEF325A}" presName="composite" presStyleCnt="0"/>
      <dgm:spPr/>
    </dgm:pt>
    <dgm:pt modelId="{C77DA2EE-BF96-476E-9A54-56F6863DA9EA}" type="pres">
      <dgm:prSet presAssocID="{6FDF58CA-FC36-4D03-8635-26D4EFEF325A}" presName="bentUpArrow1" presStyleLbl="alignImgPlace1" presStyleIdx="2" presStyleCnt="3" custScaleX="60457" custScaleY="51201"/>
      <dgm:spPr/>
    </dgm:pt>
    <dgm:pt modelId="{85DA3AE4-B783-4E85-98DA-3CB73FE10EC9}" type="pres">
      <dgm:prSet presAssocID="{6FDF58CA-FC36-4D03-8635-26D4EFEF325A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0F31ADB-6B14-4890-BE7B-32DC8C4A1C01}" type="pres">
      <dgm:prSet presAssocID="{6FDF58CA-FC36-4D03-8635-26D4EFEF325A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9078E80-29C4-45C5-B6D9-D465ABC378F8}" type="pres">
      <dgm:prSet presAssocID="{D2252445-7222-43D5-B15A-D0DEF0A3F830}" presName="sibTrans" presStyleCnt="0"/>
      <dgm:spPr/>
    </dgm:pt>
    <dgm:pt modelId="{663B41E3-D855-47A9-9162-419BA6958ADF}" type="pres">
      <dgm:prSet presAssocID="{42F0DC0C-E594-4994-A1EE-E112C330EEA7}" presName="composite" presStyleCnt="0"/>
      <dgm:spPr/>
    </dgm:pt>
    <dgm:pt modelId="{94507BB5-6336-45E3-A15C-C0C77FADA367}" type="pres">
      <dgm:prSet presAssocID="{42F0DC0C-E594-4994-A1EE-E112C330EEA7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1AEA65B-35A5-4C2A-A412-2ABDAF46C2FB}" type="pres">
      <dgm:prSet presAssocID="{42F0DC0C-E594-4994-A1EE-E112C330EEA7}" presName="FinalChild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0EC4B93-0296-4195-8DE5-30E5F7F587AD}" type="presOf" srcId="{89926421-DBDE-4E56-93CD-E252E5871A64}" destId="{3EA96120-3E61-40FC-87EB-5F718E09492E}" srcOrd="0" destOrd="0" presId="urn:microsoft.com/office/officeart/2005/8/layout/StepDownProcess"/>
    <dgm:cxn modelId="{DD2BC5E5-E08F-49B5-8B6D-5423C7F02C19}" type="presOf" srcId="{42B9D725-0FB0-42E2-A2A7-40EF4D4E9635}" destId="{426CDC3F-FBF4-40B8-A6D1-8126F5495E4C}" srcOrd="0" destOrd="0" presId="urn:microsoft.com/office/officeart/2005/8/layout/StepDownProcess"/>
    <dgm:cxn modelId="{4C0CE550-7B33-49F2-BB4B-FD2A99C7124C}" srcId="{6FDF58CA-FC36-4D03-8635-26D4EFEF325A}" destId="{2448BE47-151B-48AD-B387-8FBFDAE4E968}" srcOrd="0" destOrd="0" parTransId="{5AABFFE3-4AC2-47B5-BA65-814EFAD18B8E}" sibTransId="{C67CFCD1-5E5B-4641-ABDF-F037B46B5F21}"/>
    <dgm:cxn modelId="{51E72A4A-4307-497F-B380-DE241BF12163}" type="presOf" srcId="{DCF4574E-FDCA-4CDF-8758-D3233E520AE2}" destId="{EE1AC272-4CE8-4F57-977F-E209463FBD1C}" srcOrd="0" destOrd="0" presId="urn:microsoft.com/office/officeart/2005/8/layout/StepDownProcess"/>
    <dgm:cxn modelId="{A16847CF-3D10-4065-87F6-5AD23B5A8BA6}" srcId="{9EC1982E-843D-474D-9191-FC96D3D02EBF}" destId="{42F0DC0C-E594-4994-A1EE-E112C330EEA7}" srcOrd="3" destOrd="0" parTransId="{25D6E4D6-4E2F-4F67-B150-61B0196A41D6}" sibTransId="{EA5B27BB-4E6A-4D9C-8462-229DEE7032EA}"/>
    <dgm:cxn modelId="{513C3F9F-8D92-4CA4-ACA8-3786161A2743}" type="presOf" srcId="{E18BB775-EAC7-42D9-A33E-D34E76177390}" destId="{5517DC13-F1E6-467D-BDE4-16AFFB36CB4C}" srcOrd="0" destOrd="0" presId="urn:microsoft.com/office/officeart/2005/8/layout/StepDownProcess"/>
    <dgm:cxn modelId="{4D191539-5F25-486A-9C31-29A738DC7B69}" srcId="{9EC1982E-843D-474D-9191-FC96D3D02EBF}" destId="{DCF4574E-FDCA-4CDF-8758-D3233E520AE2}" srcOrd="1" destOrd="0" parTransId="{36E6CE98-D53D-4E74-BA27-512714206D04}" sibTransId="{B6447F4C-6ECC-4380-9C8F-B560021841CF}"/>
    <dgm:cxn modelId="{6E587AB9-EBD9-44E8-9023-A357229312A1}" srcId="{42B9D725-0FB0-42E2-A2A7-40EF4D4E9635}" destId="{89926421-DBDE-4E56-93CD-E252E5871A64}" srcOrd="0" destOrd="0" parTransId="{28014F57-B2F5-4ED6-AB67-08DDBB18A239}" sibTransId="{DA65B019-6E7A-4298-9EA5-B41B6767C936}"/>
    <dgm:cxn modelId="{D3C702B6-F1E8-4521-B258-214B5A00B539}" srcId="{42F0DC0C-E594-4994-A1EE-E112C330EEA7}" destId="{965AFA7F-4113-4D8C-9265-624C404E0D35}" srcOrd="1" destOrd="0" parTransId="{8119BCBC-5D7A-452A-A101-EFF0014328F0}" sibTransId="{1EECBFD4-3208-4369-935A-CFF46B255027}"/>
    <dgm:cxn modelId="{27AA1D5F-35E0-422D-9133-C0A8648E09C4}" type="presOf" srcId="{42F0DC0C-E594-4994-A1EE-E112C330EEA7}" destId="{94507BB5-6336-45E3-A15C-C0C77FADA367}" srcOrd="0" destOrd="0" presId="urn:microsoft.com/office/officeart/2005/8/layout/StepDownProcess"/>
    <dgm:cxn modelId="{7D912E3C-F9E9-47E6-BB03-3A5C91843D44}" type="presOf" srcId="{B261C92F-6343-440F-B3EC-9B24D087AD86}" destId="{D1AEA65B-35A5-4C2A-A412-2ABDAF46C2FB}" srcOrd="0" destOrd="0" presId="urn:microsoft.com/office/officeart/2005/8/layout/StepDownProcess"/>
    <dgm:cxn modelId="{0792580F-857F-42C0-BF42-E7CF468F371A}" type="presOf" srcId="{2448BE47-151B-48AD-B387-8FBFDAE4E968}" destId="{90F31ADB-6B14-4890-BE7B-32DC8C4A1C01}" srcOrd="0" destOrd="0" presId="urn:microsoft.com/office/officeart/2005/8/layout/StepDownProcess"/>
    <dgm:cxn modelId="{962DCF80-05AA-4B3E-89D5-566DD3E2C776}" srcId="{42F0DC0C-E594-4994-A1EE-E112C330EEA7}" destId="{B261C92F-6343-440F-B3EC-9B24D087AD86}" srcOrd="0" destOrd="0" parTransId="{F465E791-3CCB-433F-90AF-6B6FC92EA452}" sibTransId="{DF41A04A-8676-4310-8566-BA5221AD2909}"/>
    <dgm:cxn modelId="{B6FB00B8-B7CE-469B-A096-6662DC390527}" type="presOf" srcId="{6FDF58CA-FC36-4D03-8635-26D4EFEF325A}" destId="{85DA3AE4-B783-4E85-98DA-3CB73FE10EC9}" srcOrd="0" destOrd="0" presId="urn:microsoft.com/office/officeart/2005/8/layout/StepDownProcess"/>
    <dgm:cxn modelId="{FAC6B1DC-E593-4438-BC69-5950850FF409}" type="presOf" srcId="{965AFA7F-4113-4D8C-9265-624C404E0D35}" destId="{D1AEA65B-35A5-4C2A-A412-2ABDAF46C2FB}" srcOrd="0" destOrd="1" presId="urn:microsoft.com/office/officeart/2005/8/layout/StepDownProcess"/>
    <dgm:cxn modelId="{D4A334EC-CC1B-4DF1-8BC1-86F36F1287CF}" srcId="{9EC1982E-843D-474D-9191-FC96D3D02EBF}" destId="{42B9D725-0FB0-42E2-A2A7-40EF4D4E9635}" srcOrd="0" destOrd="0" parTransId="{086C3790-09EF-46AD-8362-AD4C85D5BF14}" sibTransId="{73EB8BFB-E08D-47E7-87AD-206E6085E78D}"/>
    <dgm:cxn modelId="{464F398A-A2ED-4BAA-9A15-7C685E043958}" srcId="{DCF4574E-FDCA-4CDF-8758-D3233E520AE2}" destId="{E18BB775-EAC7-42D9-A33E-D34E76177390}" srcOrd="0" destOrd="0" parTransId="{9CB86E0C-7955-45D7-BB1D-872BFA3EB9AC}" sibTransId="{4E1C4816-4181-4FAC-A716-6CD11E8C8FC1}"/>
    <dgm:cxn modelId="{DEE03628-AE74-492D-B579-211EDEDD1C98}" type="presOf" srcId="{9EC1982E-843D-474D-9191-FC96D3D02EBF}" destId="{21FF2D00-85E8-40BA-B681-B5C17C5AC1AC}" srcOrd="0" destOrd="0" presId="urn:microsoft.com/office/officeart/2005/8/layout/StepDownProcess"/>
    <dgm:cxn modelId="{FDBA3A3D-1B7D-462D-807B-279849C8407C}" srcId="{9EC1982E-843D-474D-9191-FC96D3D02EBF}" destId="{6FDF58CA-FC36-4D03-8635-26D4EFEF325A}" srcOrd="2" destOrd="0" parTransId="{20360525-92DA-44D3-927B-80A0C14B81FA}" sibTransId="{D2252445-7222-43D5-B15A-D0DEF0A3F830}"/>
    <dgm:cxn modelId="{E89B150A-B7D6-4BEE-8D6D-144967B00039}" type="presParOf" srcId="{21FF2D00-85E8-40BA-B681-B5C17C5AC1AC}" destId="{1974D72C-263C-4CC4-B629-E0F391D3A5B4}" srcOrd="0" destOrd="0" presId="urn:microsoft.com/office/officeart/2005/8/layout/StepDownProcess"/>
    <dgm:cxn modelId="{1248365B-699E-460B-9ECD-6F50C1125283}" type="presParOf" srcId="{1974D72C-263C-4CC4-B629-E0F391D3A5B4}" destId="{0E6005DD-CA34-4999-93A0-A261405D4BCF}" srcOrd="0" destOrd="0" presId="urn:microsoft.com/office/officeart/2005/8/layout/StepDownProcess"/>
    <dgm:cxn modelId="{FC3BA743-B9E2-4B39-B9CE-BFAC655B3B32}" type="presParOf" srcId="{1974D72C-263C-4CC4-B629-E0F391D3A5B4}" destId="{426CDC3F-FBF4-40B8-A6D1-8126F5495E4C}" srcOrd="1" destOrd="0" presId="urn:microsoft.com/office/officeart/2005/8/layout/StepDownProcess"/>
    <dgm:cxn modelId="{F3A119DF-290B-48B7-B5C2-9FC635E69DEA}" type="presParOf" srcId="{1974D72C-263C-4CC4-B629-E0F391D3A5B4}" destId="{3EA96120-3E61-40FC-87EB-5F718E09492E}" srcOrd="2" destOrd="0" presId="urn:microsoft.com/office/officeart/2005/8/layout/StepDownProcess"/>
    <dgm:cxn modelId="{A7065AA1-FDC8-47D1-BEFF-EA09A643C037}" type="presParOf" srcId="{21FF2D00-85E8-40BA-B681-B5C17C5AC1AC}" destId="{4273FE02-DBB6-4611-AE66-697154DFC59C}" srcOrd="1" destOrd="0" presId="urn:microsoft.com/office/officeart/2005/8/layout/StepDownProcess"/>
    <dgm:cxn modelId="{115D7BC1-F2FA-4949-9254-35B10C0FC6E2}" type="presParOf" srcId="{21FF2D00-85E8-40BA-B681-B5C17C5AC1AC}" destId="{A744D30D-A05E-4533-9B10-48A6954543F4}" srcOrd="2" destOrd="0" presId="urn:microsoft.com/office/officeart/2005/8/layout/StepDownProcess"/>
    <dgm:cxn modelId="{BE70D5EC-EE34-43E0-A57E-FBB1C66520BF}" type="presParOf" srcId="{A744D30D-A05E-4533-9B10-48A6954543F4}" destId="{B9A0C7A2-FD42-45B9-BC69-49E75F37A250}" srcOrd="0" destOrd="0" presId="urn:microsoft.com/office/officeart/2005/8/layout/StepDownProcess"/>
    <dgm:cxn modelId="{6B100DB5-0B47-4938-AE27-AF1C9459F449}" type="presParOf" srcId="{A744D30D-A05E-4533-9B10-48A6954543F4}" destId="{EE1AC272-4CE8-4F57-977F-E209463FBD1C}" srcOrd="1" destOrd="0" presId="urn:microsoft.com/office/officeart/2005/8/layout/StepDownProcess"/>
    <dgm:cxn modelId="{6716A630-B7E2-4A25-A716-0CE96E68AC8E}" type="presParOf" srcId="{A744D30D-A05E-4533-9B10-48A6954543F4}" destId="{5517DC13-F1E6-467D-BDE4-16AFFB36CB4C}" srcOrd="2" destOrd="0" presId="urn:microsoft.com/office/officeart/2005/8/layout/StepDownProcess"/>
    <dgm:cxn modelId="{5A51E9AE-383B-4F0D-9298-50D856736CDE}" type="presParOf" srcId="{21FF2D00-85E8-40BA-B681-B5C17C5AC1AC}" destId="{5FE497C2-7394-4D7B-ABA1-9DADAECC2CCA}" srcOrd="3" destOrd="0" presId="urn:microsoft.com/office/officeart/2005/8/layout/StepDownProcess"/>
    <dgm:cxn modelId="{E66EF1AA-4C2B-42F8-AAE4-7432858B18EC}" type="presParOf" srcId="{21FF2D00-85E8-40BA-B681-B5C17C5AC1AC}" destId="{01F59133-0A67-4974-9B7D-5089B59EAD57}" srcOrd="4" destOrd="0" presId="urn:microsoft.com/office/officeart/2005/8/layout/StepDownProcess"/>
    <dgm:cxn modelId="{E91A2B27-566A-407E-AFE6-6E84F075C470}" type="presParOf" srcId="{01F59133-0A67-4974-9B7D-5089B59EAD57}" destId="{C77DA2EE-BF96-476E-9A54-56F6863DA9EA}" srcOrd="0" destOrd="0" presId="urn:microsoft.com/office/officeart/2005/8/layout/StepDownProcess"/>
    <dgm:cxn modelId="{2649AD88-CB31-4888-8EB4-A664E8ECA302}" type="presParOf" srcId="{01F59133-0A67-4974-9B7D-5089B59EAD57}" destId="{85DA3AE4-B783-4E85-98DA-3CB73FE10EC9}" srcOrd="1" destOrd="0" presId="urn:microsoft.com/office/officeart/2005/8/layout/StepDownProcess"/>
    <dgm:cxn modelId="{3EB053BE-262A-44DA-AEAF-FA14E2423A75}" type="presParOf" srcId="{01F59133-0A67-4974-9B7D-5089B59EAD57}" destId="{90F31ADB-6B14-4890-BE7B-32DC8C4A1C01}" srcOrd="2" destOrd="0" presId="urn:microsoft.com/office/officeart/2005/8/layout/StepDownProcess"/>
    <dgm:cxn modelId="{B06EB71A-2820-4605-989B-49F1579CF87B}" type="presParOf" srcId="{21FF2D00-85E8-40BA-B681-B5C17C5AC1AC}" destId="{F9078E80-29C4-45C5-B6D9-D465ABC378F8}" srcOrd="5" destOrd="0" presId="urn:microsoft.com/office/officeart/2005/8/layout/StepDownProcess"/>
    <dgm:cxn modelId="{8BF12F22-82EE-49BD-8A98-6CEC56E71975}" type="presParOf" srcId="{21FF2D00-85E8-40BA-B681-B5C17C5AC1AC}" destId="{663B41E3-D855-47A9-9162-419BA6958ADF}" srcOrd="6" destOrd="0" presId="urn:microsoft.com/office/officeart/2005/8/layout/StepDownProcess"/>
    <dgm:cxn modelId="{8CCDF32C-EF09-4C15-BCD3-FA6861606D58}" type="presParOf" srcId="{663B41E3-D855-47A9-9162-419BA6958ADF}" destId="{94507BB5-6336-45E3-A15C-C0C77FADA367}" srcOrd="0" destOrd="0" presId="urn:microsoft.com/office/officeart/2005/8/layout/StepDownProcess"/>
    <dgm:cxn modelId="{337CDACC-A58B-4D13-BD4F-3BCA927F3B73}" type="presParOf" srcId="{663B41E3-D855-47A9-9162-419BA6958ADF}" destId="{D1AEA65B-35A5-4C2A-A412-2ABDAF46C2F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6005DD-CA34-4999-93A0-A261405D4BCF}">
      <dsp:nvSpPr>
        <dsp:cNvPr id="0" name=""/>
        <dsp:cNvSpPr/>
      </dsp:nvSpPr>
      <dsp:spPr>
        <a:xfrm rot="5400000">
          <a:off x="456030" y="645882"/>
          <a:ext cx="203847" cy="29280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6CDC3F-FBF4-40B8-A6D1-8126F5495E4C}">
      <dsp:nvSpPr>
        <dsp:cNvPr id="0" name=""/>
        <dsp:cNvSpPr/>
      </dsp:nvSpPr>
      <dsp:spPr>
        <a:xfrm>
          <a:off x="203218" y="14237"/>
          <a:ext cx="780671" cy="546444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900" kern="1200" dirty="0">
              <a:solidFill>
                <a:schemeClr val="tx1"/>
              </a:solidFill>
            </a:rPr>
            <a:t>φάρυγγας</a:t>
          </a:r>
        </a:p>
      </dsp:txBody>
      <dsp:txXfrm>
        <a:off x="229898" y="40917"/>
        <a:ext cx="727311" cy="493084"/>
      </dsp:txXfrm>
    </dsp:sp>
    <dsp:sp modelId="{3EA96120-3E61-40FC-87EB-5F718E09492E}">
      <dsp:nvSpPr>
        <dsp:cNvPr id="0" name=""/>
        <dsp:cNvSpPr/>
      </dsp:nvSpPr>
      <dsp:spPr>
        <a:xfrm>
          <a:off x="983890" y="66353"/>
          <a:ext cx="567786" cy="441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900" b="1" kern="1200" dirty="0"/>
            <a:t>7 ημερες</a:t>
          </a:r>
        </a:p>
      </dsp:txBody>
      <dsp:txXfrm>
        <a:off x="983890" y="66353"/>
        <a:ext cx="567786" cy="441660"/>
      </dsp:txXfrm>
    </dsp:sp>
    <dsp:sp modelId="{B9A0C7A2-FD42-45B9-BC69-49E75F37A250}">
      <dsp:nvSpPr>
        <dsp:cNvPr id="0" name=""/>
        <dsp:cNvSpPr/>
      </dsp:nvSpPr>
      <dsp:spPr>
        <a:xfrm rot="5400000">
          <a:off x="1094676" y="1137865"/>
          <a:ext cx="221076" cy="27661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5351608"/>
            <a:satOff val="-2069"/>
            <a:lumOff val="3952"/>
            <a:alphaOff val="0"/>
          </a:schemeClr>
        </a:solidFill>
        <a:ln>
          <a:noFill/>
        </a:ln>
        <a:effectLst/>
        <a:sp3d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1AC272-4CE8-4F57-977F-E209463FBD1C}">
      <dsp:nvSpPr>
        <dsp:cNvPr id="0" name=""/>
        <dsp:cNvSpPr/>
      </dsp:nvSpPr>
      <dsp:spPr>
        <a:xfrm>
          <a:off x="850478" y="498127"/>
          <a:ext cx="780671" cy="546444"/>
        </a:xfrm>
        <a:prstGeom prst="roundRect">
          <a:avLst>
            <a:gd name="adj" fmla="val 16670"/>
          </a:avLst>
        </a:prstGeom>
        <a:solidFill>
          <a:schemeClr val="accent4">
            <a:hueOff val="-3459548"/>
            <a:satOff val="-16"/>
            <a:lumOff val="-483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700" kern="1200" dirty="0">
              <a:solidFill>
                <a:schemeClr val="tx1"/>
              </a:solidFill>
            </a:rPr>
            <a:t>Μηροβουβωνικές πτυχές</a:t>
          </a:r>
        </a:p>
      </dsp:txBody>
      <dsp:txXfrm>
        <a:off x="877158" y="524807"/>
        <a:ext cx="727311" cy="493084"/>
      </dsp:txXfrm>
    </dsp:sp>
    <dsp:sp modelId="{5517DC13-F1E6-467D-BDE4-16AFFB36CB4C}">
      <dsp:nvSpPr>
        <dsp:cNvPr id="0" name=""/>
        <dsp:cNvSpPr/>
      </dsp:nvSpPr>
      <dsp:spPr>
        <a:xfrm>
          <a:off x="1631150" y="550243"/>
          <a:ext cx="567786" cy="441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900" b="1" kern="1200" dirty="0"/>
            <a:t>8 ημέρες</a:t>
          </a:r>
        </a:p>
      </dsp:txBody>
      <dsp:txXfrm>
        <a:off x="1631150" y="550243"/>
        <a:ext cx="567786" cy="441660"/>
      </dsp:txXfrm>
    </dsp:sp>
    <dsp:sp modelId="{C77DA2EE-BF96-476E-9A54-56F6863DA9EA}">
      <dsp:nvSpPr>
        <dsp:cNvPr id="0" name=""/>
        <dsp:cNvSpPr/>
      </dsp:nvSpPr>
      <dsp:spPr>
        <a:xfrm rot="5400000">
          <a:off x="1733754" y="1609085"/>
          <a:ext cx="237441" cy="31918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10703216"/>
            <a:satOff val="-4138"/>
            <a:lumOff val="7903"/>
            <a:alphaOff val="0"/>
          </a:schemeClr>
        </a:solidFill>
        <a:ln>
          <a:noFill/>
        </a:ln>
        <a:effectLst/>
        <a:sp3d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A3AE4-B783-4E85-98DA-3CB73FE10EC9}">
      <dsp:nvSpPr>
        <dsp:cNvPr id="0" name=""/>
        <dsp:cNvSpPr/>
      </dsp:nvSpPr>
      <dsp:spPr>
        <a:xfrm>
          <a:off x="1497738" y="990631"/>
          <a:ext cx="780671" cy="546444"/>
        </a:xfrm>
        <a:prstGeom prst="roundRect">
          <a:avLst>
            <a:gd name="adj" fmla="val 16670"/>
          </a:avLst>
        </a:prstGeom>
        <a:solidFill>
          <a:schemeClr val="accent4">
            <a:hueOff val="-6919095"/>
            <a:satOff val="-33"/>
            <a:lumOff val="-96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700" kern="1200" dirty="0">
              <a:solidFill>
                <a:schemeClr val="tx1"/>
              </a:solidFill>
            </a:rPr>
            <a:t>Ορθό</a:t>
          </a:r>
          <a:r>
            <a:rPr lang="el-GR" sz="700" kern="1200" dirty="0"/>
            <a:t> </a:t>
          </a:r>
        </a:p>
      </dsp:txBody>
      <dsp:txXfrm>
        <a:off x="1524418" y="1017311"/>
        <a:ext cx="727311" cy="493084"/>
      </dsp:txXfrm>
    </dsp:sp>
    <dsp:sp modelId="{90F31ADB-6B14-4890-BE7B-32DC8C4A1C01}">
      <dsp:nvSpPr>
        <dsp:cNvPr id="0" name=""/>
        <dsp:cNvSpPr/>
      </dsp:nvSpPr>
      <dsp:spPr>
        <a:xfrm>
          <a:off x="2278410" y="1042747"/>
          <a:ext cx="567786" cy="441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900" b="1" kern="1200" dirty="0"/>
            <a:t>9 ημέρες</a:t>
          </a:r>
        </a:p>
      </dsp:txBody>
      <dsp:txXfrm>
        <a:off x="2278410" y="1042747"/>
        <a:ext cx="567786" cy="441660"/>
      </dsp:txXfrm>
    </dsp:sp>
    <dsp:sp modelId="{94507BB5-6336-45E3-A15C-C0C77FADA367}">
      <dsp:nvSpPr>
        <dsp:cNvPr id="0" name=""/>
        <dsp:cNvSpPr/>
      </dsp:nvSpPr>
      <dsp:spPr>
        <a:xfrm>
          <a:off x="2144998" y="1491317"/>
          <a:ext cx="780671" cy="546444"/>
        </a:xfrm>
        <a:prstGeom prst="roundRect">
          <a:avLst>
            <a:gd name="adj" fmla="val 16670"/>
          </a:avLst>
        </a:prstGeom>
        <a:solidFill>
          <a:schemeClr val="accent4">
            <a:hueOff val="-10378642"/>
            <a:satOff val="-49"/>
            <a:lumOff val="-1451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700" kern="1200" dirty="0">
              <a:solidFill>
                <a:schemeClr val="tx1"/>
              </a:solidFill>
            </a:rPr>
            <a:t>Μασχάλες</a:t>
          </a:r>
          <a:r>
            <a:rPr lang="el-GR" sz="700" kern="1200" dirty="0"/>
            <a:t> </a:t>
          </a:r>
        </a:p>
      </dsp:txBody>
      <dsp:txXfrm>
        <a:off x="2171678" y="1517997"/>
        <a:ext cx="727311" cy="493084"/>
      </dsp:txXfrm>
    </dsp:sp>
    <dsp:sp modelId="{D1AEA65B-35A5-4C2A-A412-2ABDAF46C2FB}">
      <dsp:nvSpPr>
        <dsp:cNvPr id="0" name=""/>
        <dsp:cNvSpPr/>
      </dsp:nvSpPr>
      <dsp:spPr>
        <a:xfrm>
          <a:off x="2925670" y="1543433"/>
          <a:ext cx="567786" cy="441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900" b="1" kern="1200" dirty="0"/>
            <a:t>13 ημέρες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800" kern="1200" dirty="0"/>
        </a:p>
      </dsp:txBody>
      <dsp:txXfrm>
        <a:off x="2925670" y="1543433"/>
        <a:ext cx="567786" cy="441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32078" y="1006532"/>
            <a:ext cx="4896882" cy="69451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864160" y="1836050"/>
            <a:ext cx="4032727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F6A1-25EE-4EE1-BB5C-B14458C1617B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F0B6-A88B-4589-807B-3E0569D586C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3933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F6A1-25EE-4EE1-BB5C-B14458C1617B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F0B6-A88B-4589-807B-3E0569D586C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5305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2632474" y="61502"/>
            <a:ext cx="816147" cy="1305786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81033" y="61502"/>
            <a:ext cx="2355424" cy="1305786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F6A1-25EE-4EE1-BB5C-B14458C1617B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F0B6-A88B-4589-807B-3E0569D586C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203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F6A1-25EE-4EE1-BB5C-B14458C1617B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F0B6-A88B-4589-807B-3E0569D586C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334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5082" y="2082057"/>
            <a:ext cx="4896882" cy="64351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5082" y="1373292"/>
            <a:ext cx="4896882" cy="708769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713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426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39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852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565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4278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79991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5704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F6A1-25EE-4EE1-BB5C-B14458C1617B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F0B6-A88B-4589-807B-3E0569D586C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817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81033" y="357010"/>
            <a:ext cx="1585285" cy="101027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862336" y="357010"/>
            <a:ext cx="1586286" cy="101027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F6A1-25EE-4EE1-BB5C-B14458C1617B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F0B6-A88B-4589-807B-3E0569D586C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592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88052" y="129758"/>
            <a:ext cx="5184934" cy="540015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288054" y="725270"/>
            <a:ext cx="2545459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31" indent="0">
              <a:buNone/>
              <a:defRPr sz="1100" b="1"/>
            </a:lvl2pPr>
            <a:lvl3pPr marL="514262" indent="0">
              <a:buNone/>
              <a:defRPr sz="1000" b="1"/>
            </a:lvl3pPr>
            <a:lvl4pPr marL="771390" indent="0">
              <a:buNone/>
              <a:defRPr sz="900" b="1"/>
            </a:lvl4pPr>
            <a:lvl5pPr marL="1028520" indent="0">
              <a:buNone/>
              <a:defRPr sz="900" b="1"/>
            </a:lvl5pPr>
            <a:lvl6pPr marL="1285651" indent="0">
              <a:buNone/>
              <a:defRPr sz="900" b="1"/>
            </a:lvl6pPr>
            <a:lvl7pPr marL="1542782" indent="0">
              <a:buNone/>
              <a:defRPr sz="900" b="1"/>
            </a:lvl7pPr>
            <a:lvl8pPr marL="1799910" indent="0">
              <a:buNone/>
              <a:defRPr sz="900" b="1"/>
            </a:lvl8pPr>
            <a:lvl9pPr marL="2057040" indent="0">
              <a:buNone/>
              <a:defRPr sz="9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288054" y="1027528"/>
            <a:ext cx="2545459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2926532" y="725270"/>
            <a:ext cx="2546459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31" indent="0">
              <a:buNone/>
              <a:defRPr sz="1100" b="1"/>
            </a:lvl2pPr>
            <a:lvl3pPr marL="514262" indent="0">
              <a:buNone/>
              <a:defRPr sz="1000" b="1"/>
            </a:lvl3pPr>
            <a:lvl4pPr marL="771390" indent="0">
              <a:buNone/>
              <a:defRPr sz="900" b="1"/>
            </a:lvl4pPr>
            <a:lvl5pPr marL="1028520" indent="0">
              <a:buNone/>
              <a:defRPr sz="900" b="1"/>
            </a:lvl5pPr>
            <a:lvl6pPr marL="1285651" indent="0">
              <a:buNone/>
              <a:defRPr sz="900" b="1"/>
            </a:lvl6pPr>
            <a:lvl7pPr marL="1542782" indent="0">
              <a:buNone/>
              <a:defRPr sz="900" b="1"/>
            </a:lvl7pPr>
            <a:lvl8pPr marL="1799910" indent="0">
              <a:buNone/>
              <a:defRPr sz="900" b="1"/>
            </a:lvl8pPr>
            <a:lvl9pPr marL="2057040" indent="0">
              <a:buNone/>
              <a:defRPr sz="9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2926532" y="1027528"/>
            <a:ext cx="2546459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F6A1-25EE-4EE1-BB5C-B14458C1617B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F0B6-A88B-4589-807B-3E0569D586C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725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F6A1-25EE-4EE1-BB5C-B14458C1617B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F0B6-A88B-4589-807B-3E0569D586C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2089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F6A1-25EE-4EE1-BB5C-B14458C1617B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F0B6-A88B-4589-807B-3E0569D586C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400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88052" y="129003"/>
            <a:ext cx="1895342" cy="54901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52406" y="129004"/>
            <a:ext cx="3220580" cy="27653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288052" y="678019"/>
            <a:ext cx="1895342" cy="2216310"/>
          </a:xfrm>
        </p:spPr>
        <p:txBody>
          <a:bodyPr/>
          <a:lstStyle>
            <a:lvl1pPr marL="0" indent="0">
              <a:buNone/>
              <a:defRPr sz="800"/>
            </a:lvl1pPr>
            <a:lvl2pPr marL="257131" indent="0">
              <a:buNone/>
              <a:defRPr sz="700"/>
            </a:lvl2pPr>
            <a:lvl3pPr marL="514262" indent="0">
              <a:buNone/>
              <a:defRPr sz="600"/>
            </a:lvl3pPr>
            <a:lvl4pPr marL="771390" indent="0">
              <a:buNone/>
              <a:defRPr sz="500"/>
            </a:lvl4pPr>
            <a:lvl5pPr marL="1028520" indent="0">
              <a:buNone/>
              <a:defRPr sz="500"/>
            </a:lvl5pPr>
            <a:lvl6pPr marL="1285651" indent="0">
              <a:buNone/>
              <a:defRPr sz="500"/>
            </a:lvl6pPr>
            <a:lvl7pPr marL="1542782" indent="0">
              <a:buNone/>
              <a:defRPr sz="500"/>
            </a:lvl7pPr>
            <a:lvl8pPr marL="1799910" indent="0">
              <a:buNone/>
              <a:defRPr sz="500"/>
            </a:lvl8pPr>
            <a:lvl9pPr marL="2057040" indent="0">
              <a:buNone/>
              <a:defRPr sz="5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F6A1-25EE-4EE1-BB5C-B14458C1617B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F0B6-A88B-4589-807B-3E0569D586C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4670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29204" y="2268061"/>
            <a:ext cx="3456623" cy="267758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129204" y="289512"/>
            <a:ext cx="3456623" cy="1944053"/>
          </a:xfrm>
        </p:spPr>
        <p:txBody>
          <a:bodyPr/>
          <a:lstStyle>
            <a:lvl1pPr marL="0" indent="0">
              <a:buNone/>
              <a:defRPr sz="1800"/>
            </a:lvl1pPr>
            <a:lvl2pPr marL="257131" indent="0">
              <a:buNone/>
              <a:defRPr sz="1600"/>
            </a:lvl2pPr>
            <a:lvl3pPr marL="514262" indent="0">
              <a:buNone/>
              <a:defRPr sz="1400"/>
            </a:lvl3pPr>
            <a:lvl4pPr marL="771390" indent="0">
              <a:buNone/>
              <a:defRPr sz="1100"/>
            </a:lvl4pPr>
            <a:lvl5pPr marL="1028520" indent="0">
              <a:buNone/>
              <a:defRPr sz="1100"/>
            </a:lvl5pPr>
            <a:lvl6pPr marL="1285651" indent="0">
              <a:buNone/>
              <a:defRPr sz="1100"/>
            </a:lvl6pPr>
            <a:lvl7pPr marL="1542782" indent="0">
              <a:buNone/>
              <a:defRPr sz="1100"/>
            </a:lvl7pPr>
            <a:lvl8pPr marL="1799910" indent="0">
              <a:buNone/>
              <a:defRPr sz="1100"/>
            </a:lvl8pPr>
            <a:lvl9pPr marL="2057040" indent="0">
              <a:buNone/>
              <a:defRPr sz="11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129204" y="2535819"/>
            <a:ext cx="3456623" cy="380260"/>
          </a:xfrm>
        </p:spPr>
        <p:txBody>
          <a:bodyPr/>
          <a:lstStyle>
            <a:lvl1pPr marL="0" indent="0">
              <a:buNone/>
              <a:defRPr sz="800"/>
            </a:lvl1pPr>
            <a:lvl2pPr marL="257131" indent="0">
              <a:buNone/>
              <a:defRPr sz="700"/>
            </a:lvl2pPr>
            <a:lvl3pPr marL="514262" indent="0">
              <a:buNone/>
              <a:defRPr sz="600"/>
            </a:lvl3pPr>
            <a:lvl4pPr marL="771390" indent="0">
              <a:buNone/>
              <a:defRPr sz="500"/>
            </a:lvl4pPr>
            <a:lvl5pPr marL="1028520" indent="0">
              <a:buNone/>
              <a:defRPr sz="500"/>
            </a:lvl5pPr>
            <a:lvl6pPr marL="1285651" indent="0">
              <a:buNone/>
              <a:defRPr sz="500"/>
            </a:lvl6pPr>
            <a:lvl7pPr marL="1542782" indent="0">
              <a:buNone/>
              <a:defRPr sz="500"/>
            </a:lvl7pPr>
            <a:lvl8pPr marL="1799910" indent="0">
              <a:buNone/>
              <a:defRPr sz="500"/>
            </a:lvl8pPr>
            <a:lvl9pPr marL="2057040" indent="0">
              <a:buNone/>
              <a:defRPr sz="5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F6A1-25EE-4EE1-BB5C-B14458C1617B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F0B6-A88B-4589-807B-3E0569D586C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5574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microbiologiaencolombia.blogspot.com/2015/05/candida-albicans.html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8000"/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6000"/>
                    </a14:imgEffect>
                    <a14:imgEffect>
                      <a14:colorTemperature colorTemp="3465"/>
                    </a14:imgEffect>
                    <a14:imgEffect>
                      <a14:saturation sat="0"/>
                    </a14:imgEffect>
                  </a14:imgLayer>
                </a14:imgProps>
              </a:ext>
              <a:ext uri="{837473B0-CC2E-450A-ABE3-18F120FF3D39}">
                <a1611:picAttrSrcUrl xmlns:a1611="http://schemas.microsoft.com/office/drawing/2016/11/main" xmlns="" r:id="rId15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288052" y="129758"/>
            <a:ext cx="5184934" cy="540015"/>
          </a:xfrm>
          <a:prstGeom prst="rect">
            <a:avLst/>
          </a:prstGeom>
        </p:spPr>
        <p:txBody>
          <a:bodyPr vert="horz" lIns="51427" tIns="25714" rIns="51427" bIns="25714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288052" y="756021"/>
            <a:ext cx="5184934" cy="2138308"/>
          </a:xfrm>
          <a:prstGeom prst="rect">
            <a:avLst/>
          </a:prstGeom>
        </p:spPr>
        <p:txBody>
          <a:bodyPr vert="horz" lIns="51427" tIns="25714" rIns="51427" bIns="25714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288052" y="3003084"/>
            <a:ext cx="1344242" cy="172505"/>
          </a:xfrm>
          <a:prstGeom prst="rect">
            <a:avLst/>
          </a:prstGeom>
        </p:spPr>
        <p:txBody>
          <a:bodyPr vert="horz" lIns="51427" tIns="25714" rIns="51427" bIns="25714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4F6A1-25EE-4EE1-BB5C-B14458C1617B}" type="datetimeFigureOut">
              <a:rPr lang="el-GR" smtClean="0"/>
              <a:t>27/10/2023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1968356" y="3003084"/>
            <a:ext cx="1824329" cy="172505"/>
          </a:xfrm>
          <a:prstGeom prst="rect">
            <a:avLst/>
          </a:prstGeom>
        </p:spPr>
        <p:txBody>
          <a:bodyPr vert="horz" lIns="51427" tIns="25714" rIns="51427" bIns="25714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4128744" y="3003084"/>
            <a:ext cx="1344242" cy="172505"/>
          </a:xfrm>
          <a:prstGeom prst="rect">
            <a:avLst/>
          </a:prstGeom>
        </p:spPr>
        <p:txBody>
          <a:bodyPr vert="horz" lIns="51427" tIns="25714" rIns="51427" bIns="25714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2F0B6-A88B-4589-807B-3E0569D586C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976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514262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46" indent="-192846" algn="l" defTabSz="51426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837" indent="-160706" algn="l" defTabSz="51426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2826" indent="-128566" algn="l" defTabSz="514262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99957" indent="-128566" algn="l" defTabSz="514262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086" indent="-128566" algn="l" defTabSz="514262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215" indent="-128566" algn="l" defTabSz="514262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71346" indent="-128566" algn="l" defTabSz="514262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8477" indent="-128566" algn="l" defTabSz="514262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5606" indent="-128566" algn="l" defTabSz="514262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51426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31" algn="l" defTabSz="51426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262" algn="l" defTabSz="51426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1390" algn="l" defTabSz="51426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520" algn="l" defTabSz="51426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651" algn="l" defTabSz="51426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782" algn="l" defTabSz="51426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910" algn="l" defTabSz="51426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040" algn="l" defTabSz="51426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4215" y="251892"/>
            <a:ext cx="5400958" cy="612023"/>
          </a:xfrm>
          <a:solidFill>
            <a:schemeClr val="accent2">
              <a:lumMod val="50000"/>
            </a:schemeClr>
          </a:solidFill>
          <a:ln>
            <a:noFill/>
          </a:ln>
          <a:effectLst>
            <a:reflection blurRad="6350" stA="92000" endPos="35000" dir="5400000" sy="-100000" algn="bl" rotWithShape="0"/>
          </a:effectLst>
        </p:spPr>
        <p:txBody>
          <a:bodyPr>
            <a:noAutofit/>
          </a:bodyPr>
          <a:lstStyle/>
          <a:p>
            <a:r>
              <a:rPr lang="el-GR" sz="900" b="1" dirty="0">
                <a:solidFill>
                  <a:schemeClr val="bg1"/>
                </a:solidFill>
                <a:latin typeface="+mn-lt"/>
              </a:rPr>
              <a:t>ΜΕΛΕΤΗ ΑΠΟΙΚΙΣΜΟΥ ΑΣΘΕΝΩΝ ΤΗΣ ΜΟΝΑΔΑΣ ΕΝΤΑΤΙΚΗΣ ΘΕΡΑΠΕΙΑΣ ΜΕ ΣΤΕΛΕΧΗ </a:t>
            </a:r>
            <a:r>
              <a:rPr lang="en-US" sz="900" b="1" i="1" dirty="0">
                <a:solidFill>
                  <a:schemeClr val="bg1"/>
                </a:solidFill>
                <a:latin typeface="+mn-lt"/>
              </a:rPr>
              <a:t>CANDIDA</a:t>
            </a:r>
            <a:r>
              <a:rPr lang="en-US" sz="900" b="1" dirty="0">
                <a:solidFill>
                  <a:schemeClr val="bg1"/>
                </a:solidFill>
                <a:latin typeface="+mn-lt"/>
              </a:rPr>
              <a:t> SPP</a:t>
            </a:r>
            <a:r>
              <a:rPr lang="el-GR" sz="900" b="1" dirty="0">
                <a:solidFill>
                  <a:schemeClr val="bg1"/>
                </a:solidFill>
                <a:latin typeface="+mn-lt"/>
              </a:rPr>
              <a:t>.</a:t>
            </a:r>
            <a:br>
              <a:rPr lang="el-GR" sz="900" b="1" dirty="0">
                <a:solidFill>
                  <a:schemeClr val="bg1"/>
                </a:solidFill>
                <a:latin typeface="+mn-lt"/>
              </a:rPr>
            </a:br>
            <a:r>
              <a:rPr lang="el-GR" sz="9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l-GR" sz="700" dirty="0">
                <a:solidFill>
                  <a:schemeClr val="bg1"/>
                </a:solidFill>
                <a:latin typeface="+mn-lt"/>
              </a:rPr>
              <a:t>Ευπραξία Βαρβάρα, Μαγδαληνή Τσεκούρα, Σοφία </a:t>
            </a:r>
            <a:r>
              <a:rPr lang="el-GR" sz="700" dirty="0" err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Ζώτου</a:t>
            </a:r>
            <a:r>
              <a:rPr lang="el-GR" sz="700" dirty="0">
                <a:solidFill>
                  <a:schemeClr val="bg1"/>
                </a:solidFill>
                <a:latin typeface="+mn-lt"/>
              </a:rPr>
              <a:t>, Χρυσούλα </a:t>
            </a:r>
            <a:r>
              <a:rPr lang="el-GR" sz="700" dirty="0" err="1">
                <a:solidFill>
                  <a:schemeClr val="bg1"/>
                </a:solidFill>
                <a:latin typeface="+mn-lt"/>
              </a:rPr>
              <a:t>Μπελαή</a:t>
            </a:r>
            <a:r>
              <a:rPr lang="el-GR" sz="700" dirty="0">
                <a:solidFill>
                  <a:schemeClr val="bg1"/>
                </a:solidFill>
                <a:latin typeface="+mn-lt"/>
              </a:rPr>
              <a:t>, Ιωάννη</a:t>
            </a:r>
            <a:r>
              <a:rPr lang="en-US" sz="700" dirty="0">
                <a:solidFill>
                  <a:schemeClr val="bg1"/>
                </a:solidFill>
                <a:latin typeface="+mn-lt"/>
              </a:rPr>
              <a:t> </a:t>
            </a:r>
            <a:r>
              <a:rPr lang="el-GR" sz="700" dirty="0">
                <a:solidFill>
                  <a:schemeClr val="bg1"/>
                </a:solidFill>
                <a:latin typeface="+mn-lt"/>
              </a:rPr>
              <a:t>Καψάλης, Κωνσταντίνα </a:t>
            </a:r>
            <a:r>
              <a:rPr lang="el-GR" sz="700" dirty="0" err="1">
                <a:solidFill>
                  <a:schemeClr val="bg1"/>
                </a:solidFill>
                <a:latin typeface="+mn-lt"/>
              </a:rPr>
              <a:t>Κοντοπούλου</a:t>
            </a:r>
            <a:r>
              <a:rPr lang="el-GR" sz="700" dirty="0">
                <a:solidFill>
                  <a:schemeClr val="bg1"/>
                </a:solidFill>
                <a:latin typeface="+mn-lt"/>
              </a:rPr>
              <a:t/>
            </a:r>
            <a:br>
              <a:rPr lang="el-GR" sz="700" dirty="0">
                <a:solidFill>
                  <a:schemeClr val="bg1"/>
                </a:solidFill>
                <a:latin typeface="+mn-lt"/>
              </a:rPr>
            </a:br>
            <a:r>
              <a:rPr lang="el-GR" sz="700" dirty="0">
                <a:solidFill>
                  <a:schemeClr val="bg1"/>
                </a:solidFill>
                <a:latin typeface="+mn-lt"/>
              </a:rPr>
              <a:t>Εργαστήριο </a:t>
            </a:r>
            <a:r>
              <a:rPr lang="el-GR" sz="700" dirty="0" err="1">
                <a:solidFill>
                  <a:schemeClr val="bg1"/>
                </a:solidFill>
                <a:latin typeface="+mn-lt"/>
              </a:rPr>
              <a:t>Βιοπαθολογίας</a:t>
            </a:r>
            <a:r>
              <a:rPr lang="el-GR" sz="700" dirty="0">
                <a:solidFill>
                  <a:schemeClr val="bg1"/>
                </a:solidFill>
                <a:latin typeface="+mn-lt"/>
              </a:rPr>
              <a:t>, Γ.Ν.Θ. «Γ.ΓΕΝΝΗΜΑΤΑΣ»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207" y="1443617"/>
            <a:ext cx="2857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itchFamily="2" charset="2"/>
              <a:buChar char="v"/>
            </a:pPr>
            <a:endParaRPr lang="el-GR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itchFamily="2" charset="2"/>
              <a:buChar char="v"/>
            </a:pPr>
            <a:r>
              <a:rPr lang="el-GR" sz="800" dirty="0">
                <a:cs typeface="Times New Roman" panose="02020603050405020304" pitchFamily="18" charset="0"/>
              </a:rPr>
              <a:t>Η μελέτη αποικισμού ασθενών της ΜΕΘ με είδη </a:t>
            </a:r>
            <a:r>
              <a:rPr lang="el-GR" sz="700" i="1" dirty="0" err="1">
                <a:cs typeface="Times New Roman" panose="02020603050405020304" pitchFamily="18" charset="0"/>
              </a:rPr>
              <a:t>Candida</a:t>
            </a:r>
            <a:r>
              <a:rPr lang="el-GR" sz="800" dirty="0">
                <a:cs typeface="Times New Roman" panose="02020603050405020304" pitchFamily="18" charset="0"/>
              </a:rPr>
              <a:t> </a:t>
            </a:r>
            <a:r>
              <a:rPr lang="el-GR" sz="800" dirty="0" err="1">
                <a:cs typeface="Times New Roman" panose="02020603050405020304" pitchFamily="18" charset="0"/>
              </a:rPr>
              <a:t>spp</a:t>
            </a:r>
            <a:r>
              <a:rPr lang="el-GR" sz="800" dirty="0">
                <a:cs typeface="Times New Roman" panose="02020603050405020304" pitchFamily="18" charset="0"/>
              </a:rPr>
              <a:t>.</a:t>
            </a:r>
          </a:p>
          <a:p>
            <a:pPr marL="171450" indent="-171450" algn="ctr">
              <a:buFont typeface="Wingdings" pitchFamily="2" charset="2"/>
              <a:buChar char="v"/>
            </a:pPr>
            <a:endParaRPr lang="el-GR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44573" y="895246"/>
            <a:ext cx="5400600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l-GR" sz="700" dirty="0">
                <a:cs typeface="Times New Roman" panose="02020603050405020304" pitchFamily="18" charset="0"/>
              </a:rPr>
              <a:t>Οι διηθητικές μυκητιάσεις είναι μια σημαντική αιτία νοσηρότητας και θνησιμότητας σε </a:t>
            </a:r>
            <a:r>
              <a:rPr lang="el-GR" sz="700" dirty="0" err="1">
                <a:cs typeface="Times New Roman" panose="02020603050405020304" pitchFamily="18" charset="0"/>
              </a:rPr>
              <a:t>ανοσοκατεσταλμένα</a:t>
            </a:r>
            <a:r>
              <a:rPr lang="el-GR" sz="700" dirty="0">
                <a:cs typeface="Times New Roman" panose="02020603050405020304" pitchFamily="18" charset="0"/>
              </a:rPr>
              <a:t> άτομα, ενώ μελέτες έχουν δείξει ότι ο αποικισμός με είδη </a:t>
            </a:r>
            <a:r>
              <a:rPr lang="el-GR" sz="700" i="1" dirty="0" err="1">
                <a:cs typeface="Times New Roman" panose="02020603050405020304" pitchFamily="18" charset="0"/>
              </a:rPr>
              <a:t>Candida</a:t>
            </a:r>
            <a:r>
              <a:rPr lang="el-GR" sz="700" dirty="0">
                <a:cs typeface="Times New Roman" panose="02020603050405020304" pitchFamily="18" charset="0"/>
              </a:rPr>
              <a:t>, αποτελεί ανεξάρτητο παράγοντα κινδύνου για </a:t>
            </a:r>
            <a:r>
              <a:rPr lang="el-GR" sz="700" dirty="0" err="1">
                <a:cs typeface="Times New Roman" panose="02020603050405020304" pitchFamily="18" charset="0"/>
              </a:rPr>
              <a:t>καντινταιμία</a:t>
            </a:r>
            <a:r>
              <a:rPr lang="el-GR" sz="7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2833599" y="1487283"/>
            <a:ext cx="274836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n-US" sz="800" b="1" dirty="0">
                <a:cs typeface="Times New Roman" panose="02020603050405020304" pitchFamily="18" charset="0"/>
              </a:rPr>
              <a:t>  </a:t>
            </a:r>
            <a:r>
              <a:rPr lang="el-GR" sz="800" b="1" dirty="0">
                <a:solidFill>
                  <a:srgbClr val="C00000"/>
                </a:solidFill>
                <a:cs typeface="Times New Roman" panose="02020603050405020304" pitchFamily="18" charset="0"/>
              </a:rPr>
              <a:t>162 ασθενείς </a:t>
            </a:r>
            <a:r>
              <a:rPr lang="el-GR" sz="800" dirty="0">
                <a:cs typeface="Times New Roman" panose="02020603050405020304" pitchFamily="18" charset="0"/>
              </a:rPr>
              <a:t>της </a:t>
            </a:r>
            <a:r>
              <a:rPr lang="el-GR" sz="800" b="1" dirty="0">
                <a:solidFill>
                  <a:srgbClr val="C00000"/>
                </a:solidFill>
                <a:cs typeface="Times New Roman" panose="02020603050405020304" pitchFamily="18" charset="0"/>
              </a:rPr>
              <a:t>ΜΕΘ</a:t>
            </a:r>
            <a:r>
              <a:rPr lang="el-GR" sz="800" dirty="0">
                <a:cs typeface="Times New Roman" panose="02020603050405020304" pitchFamily="18" charset="0"/>
              </a:rPr>
              <a:t> κατά τη διάρκεια </a:t>
            </a:r>
            <a:r>
              <a:rPr lang="el-GR" sz="800" b="1" dirty="0">
                <a:cs typeface="Times New Roman" panose="02020603050405020304" pitchFamily="18" charset="0"/>
              </a:rPr>
              <a:t>9 μηνών.</a:t>
            </a:r>
            <a:endParaRPr lang="en-US" sz="800" b="1" dirty="0"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l-GR" sz="800" dirty="0">
                <a:cs typeface="Times New Roman" panose="02020603050405020304" pitchFamily="18" charset="0"/>
              </a:rPr>
              <a:t>Δείγματα αποικισμού από καθε ασθενή από τον </a:t>
            </a:r>
            <a:r>
              <a:rPr lang="el-GR" sz="800" b="1" dirty="0">
                <a:solidFill>
                  <a:srgbClr val="C00000"/>
                </a:solidFill>
                <a:cs typeface="Times New Roman" panose="02020603050405020304" pitchFamily="18" charset="0"/>
              </a:rPr>
              <a:t>φάρυγγα, το ορθό, τις μασχάλες και τις μηροβουβωνικές πτυχές</a:t>
            </a:r>
            <a:r>
              <a:rPr lang="el-GR" sz="800" dirty="0">
                <a:cs typeface="Times New Roman" panose="02020603050405020304" pitchFamily="18" charset="0"/>
              </a:rPr>
              <a:t>, την </a:t>
            </a:r>
            <a:r>
              <a:rPr lang="el-GR" sz="800" b="1" dirty="0">
                <a:cs typeface="Times New Roman" panose="02020603050405020304" pitchFamily="18" charset="0"/>
              </a:rPr>
              <a:t>1η ημέρα </a:t>
            </a:r>
            <a:r>
              <a:rPr lang="el-GR" sz="800" dirty="0">
                <a:cs typeface="Times New Roman" panose="02020603050405020304" pitchFamily="18" charset="0"/>
              </a:rPr>
              <a:t>της εισαγωγής και </a:t>
            </a:r>
            <a:r>
              <a:rPr lang="el-GR" sz="800" b="1" dirty="0">
                <a:cs typeface="Times New Roman" panose="02020603050405020304" pitchFamily="18" charset="0"/>
              </a:rPr>
              <a:t>2 φορές τη βδομάδα </a:t>
            </a:r>
            <a:r>
              <a:rPr lang="el-GR" sz="800" dirty="0">
                <a:cs typeface="Times New Roman" panose="02020603050405020304" pitchFamily="18" charset="0"/>
              </a:rPr>
              <a:t>μέχρι την έξοδό  από τη ΜΕΘ</a:t>
            </a:r>
            <a:r>
              <a:rPr lang="en-US" sz="800" dirty="0">
                <a:cs typeface="Times New Roman" panose="02020603050405020304" pitchFamily="18" charset="0"/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l-GR" sz="800" dirty="0">
                <a:cs typeface="Times New Roman" panose="02020603050405020304" pitchFamily="18" charset="0"/>
              </a:rPr>
              <a:t>Κάθε δείγμα καλλιεργήθηκε σε Sabouraud άγαρ και </a:t>
            </a:r>
            <a:r>
              <a:rPr lang="en-US" sz="800" dirty="0">
                <a:cs typeface="Times New Roman" panose="02020603050405020304" pitchFamily="18" charset="0"/>
              </a:rPr>
              <a:t>Brilliance Candida </a:t>
            </a:r>
            <a:r>
              <a:rPr lang="en-US" sz="800" dirty="0" err="1">
                <a:cs typeface="Times New Roman" panose="02020603050405020304" pitchFamily="18" charset="0"/>
              </a:rPr>
              <a:t>CHROMagar</a:t>
            </a:r>
            <a:r>
              <a:rPr lang="en-US" sz="800" dirty="0">
                <a:cs typeface="Times New Roman" panose="02020603050405020304" pitchFamily="18" charset="0"/>
              </a:rPr>
              <a:t> , </a:t>
            </a:r>
            <a:r>
              <a:rPr lang="el-GR" sz="800" dirty="0">
                <a:cs typeface="Times New Roman" panose="02020603050405020304" pitchFamily="18" charset="0"/>
              </a:rPr>
              <a:t>τα οποία επωάστηκαν στους 36 °C (±1) και οι καλλιέργειες εξετάζονταν καθημερινά έως και έξι ημέρες πριν χαρακτηριστούν αρνητικές.</a:t>
            </a:r>
            <a:endParaRPr lang="en-US" sz="800" dirty="0"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l-GR" sz="800" dirty="0">
                <a:cs typeface="Times New Roman" panose="02020603050405020304" pitchFamily="18" charset="0"/>
              </a:rPr>
              <a:t>Η ταυτοποίηση επιβεβαιώθηκε με το Vitek 2. </a:t>
            </a:r>
            <a:endParaRPr lang="en-US" sz="800" dirty="0"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l-GR" sz="800" dirty="0">
                <a:cs typeface="Times New Roman" panose="02020603050405020304" pitchFamily="18" charset="0"/>
              </a:rPr>
              <a:t>Την 1</a:t>
            </a:r>
            <a:r>
              <a:rPr lang="el-GR" sz="800" baseline="30000" dirty="0">
                <a:cs typeface="Times New Roman" panose="02020603050405020304" pitchFamily="18" charset="0"/>
              </a:rPr>
              <a:t>η</a:t>
            </a:r>
            <a:r>
              <a:rPr lang="el-GR" sz="800" dirty="0">
                <a:cs typeface="Times New Roman" panose="02020603050405020304" pitchFamily="18" charset="0"/>
              </a:rPr>
              <a:t> ημέρα εισαγωγής η</a:t>
            </a:r>
            <a:r>
              <a:rPr lang="el-GR" sz="800" b="1" dirty="0">
                <a:cs typeface="Times New Roman" panose="02020603050405020304" pitchFamily="18" charset="0"/>
              </a:rPr>
              <a:t> </a:t>
            </a:r>
            <a:r>
              <a:rPr lang="en-US" sz="800" b="1" i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C.auris</a:t>
            </a:r>
            <a:r>
              <a:rPr lang="el-GR" sz="800" b="1" i="1" dirty="0">
                <a:solidFill>
                  <a:srgbClr val="C00000"/>
                </a:solidFill>
                <a:cs typeface="Times New Roman" panose="02020603050405020304" pitchFamily="18" charset="0"/>
              </a:rPr>
              <a:t>, </a:t>
            </a:r>
            <a:r>
              <a:rPr lang="el-GR" sz="800" dirty="0">
                <a:cs typeface="Times New Roman" panose="02020603050405020304" pitchFamily="18" charset="0"/>
              </a:rPr>
              <a:t>ελεγχόταν με μοριακή μέθοδο.</a:t>
            </a:r>
            <a:endParaRPr lang="el-GR" sz="8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3042927" y="1225673"/>
            <a:ext cx="2482131" cy="261610"/>
          </a:xfrm>
          <a:prstGeom prst="rect">
            <a:avLst/>
          </a:prstGeom>
          <a:solidFill>
            <a:schemeClr val="accent2">
              <a:lumMod val="50000"/>
              <a:alpha val="44000"/>
            </a:schemeClr>
          </a:solidFill>
          <a:effectLst>
            <a:outerShdw blurRad="50800" dir="2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solidFill>
                  <a:schemeClr val="bg1"/>
                </a:solidFill>
              </a:rPr>
              <a:t>ΥΛΙΚΟ-ΜΕΘΟΔΟΣ</a:t>
            </a:r>
            <a:r>
              <a:rPr lang="el-GR" sz="800" dirty="0"/>
              <a:t> 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98"/>
          <a:stretch/>
        </p:blipFill>
        <p:spPr bwMode="auto">
          <a:xfrm>
            <a:off x="504255" y="1908076"/>
            <a:ext cx="2232248" cy="98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4215" y="1225673"/>
            <a:ext cx="2748367" cy="261610"/>
          </a:xfrm>
          <a:prstGeom prst="rect">
            <a:avLst/>
          </a:prstGeom>
          <a:solidFill>
            <a:schemeClr val="accent2">
              <a:lumMod val="50000"/>
              <a:alpha val="5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solidFill>
                  <a:schemeClr val="bg1"/>
                </a:solidFill>
              </a:rPr>
              <a:t>ΣΚΟΠΟΣ</a:t>
            </a:r>
          </a:p>
        </p:txBody>
      </p:sp>
      <p:sp>
        <p:nvSpPr>
          <p:cNvPr id="13" name="Ορθογώνιο 12"/>
          <p:cNvSpPr/>
          <p:nvPr/>
        </p:nvSpPr>
        <p:spPr>
          <a:xfrm>
            <a:off x="5112767" y="35868"/>
            <a:ext cx="41229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800" b="1" dirty="0"/>
              <a:t>ΑΑ22</a:t>
            </a:r>
          </a:p>
        </p:txBody>
      </p:sp>
    </p:spTree>
    <p:extLst>
      <p:ext uri="{BB962C8B-B14F-4D97-AF65-F5344CB8AC3E}">
        <p14:creationId xmlns:p14="http://schemas.microsoft.com/office/powerpoint/2010/main" val="2694836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207" y="899963"/>
            <a:ext cx="5400958" cy="276999"/>
          </a:xfrm>
          <a:prstGeom prst="rect">
            <a:avLst/>
          </a:prstGeom>
          <a:solidFill>
            <a:schemeClr val="accent2">
              <a:lumMod val="5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chemeClr val="bg1"/>
                </a:solidFill>
                <a:cs typeface="Times New Roman" panose="02020603050405020304" pitchFamily="18" charset="0"/>
              </a:rPr>
              <a:t>ΑΠΟΤΕΛΕΣΜΑΤΑ</a:t>
            </a:r>
          </a:p>
        </p:txBody>
      </p:sp>
      <p:sp>
        <p:nvSpPr>
          <p:cNvPr id="3" name="Τίτλος 1"/>
          <p:cNvSpPr txBox="1">
            <a:spLocks/>
          </p:cNvSpPr>
          <p:nvPr/>
        </p:nvSpPr>
        <p:spPr>
          <a:xfrm>
            <a:off x="72207" y="179885"/>
            <a:ext cx="5400958" cy="612023"/>
          </a:xfrm>
          <a:prstGeom prst="rect">
            <a:avLst/>
          </a:prstGeom>
          <a:solidFill>
            <a:schemeClr val="accent2">
              <a:lumMod val="50000"/>
              <a:alpha val="9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>
            <a:lvl1pPr algn="ctr" defTabSz="514262" rtl="0" eaLnBrk="1" latinLnBrk="0" hangingPunct="1"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900" b="1" dirty="0">
                <a:solidFill>
                  <a:schemeClr val="bg1"/>
                </a:solidFill>
              </a:rPr>
              <a:t>ΜΕΛΕΤΗ ΑΠΟΙΚΙΣΜΟΥ ΑΣΘΕΝΩΝ ΤΗΣ ΜΟΝΑΔΑΣ ΕΝΤΑΤΙΚΗΣ ΘΕΡΑΠΕΙΑΣ ΜΕ ΣΤΕΛΕΧΗ </a:t>
            </a:r>
            <a:r>
              <a:rPr lang="en-US" sz="900" b="1" i="1" dirty="0">
                <a:solidFill>
                  <a:schemeClr val="bg1"/>
                </a:solidFill>
              </a:rPr>
              <a:t>CANDIDA</a:t>
            </a:r>
            <a:r>
              <a:rPr lang="en-US" sz="900" b="1" dirty="0">
                <a:solidFill>
                  <a:schemeClr val="bg1"/>
                </a:solidFill>
              </a:rPr>
              <a:t> SPP</a:t>
            </a:r>
            <a:r>
              <a:rPr lang="el-GR" sz="900" b="1" dirty="0">
                <a:solidFill>
                  <a:schemeClr val="bg1"/>
                </a:solidFill>
              </a:rPr>
              <a:t>.</a:t>
            </a:r>
            <a:br>
              <a:rPr lang="el-GR" sz="900" b="1" dirty="0">
                <a:solidFill>
                  <a:schemeClr val="bg1"/>
                </a:solidFill>
              </a:rPr>
            </a:br>
            <a:r>
              <a:rPr lang="el-GR" sz="900" b="1" dirty="0">
                <a:solidFill>
                  <a:schemeClr val="bg1"/>
                </a:solidFill>
              </a:rPr>
              <a:t> </a:t>
            </a:r>
            <a:r>
              <a:rPr lang="el-GR" sz="800" dirty="0">
                <a:solidFill>
                  <a:schemeClr val="bg1"/>
                </a:solidFill>
              </a:rPr>
              <a:t>Ευπραξία Βαρβάρα, Μαγδαληνή Τσεκούρα, Σοφία Ζώτου, Χρυσούλα Μπελαή, ΙωάννηΚαψάλης, Κωνσταντίνα Κοντοπούλου</a:t>
            </a:r>
            <a:br>
              <a:rPr lang="el-GR" sz="800" dirty="0">
                <a:solidFill>
                  <a:schemeClr val="bg1"/>
                </a:solidFill>
              </a:rPr>
            </a:br>
            <a:r>
              <a:rPr lang="el-GR" sz="700" dirty="0">
                <a:solidFill>
                  <a:schemeClr val="bg1"/>
                </a:solidFill>
              </a:rPr>
              <a:t>Εργαστήριο Βιοπαθολογίας, Γ.Ν.Θ. «Γ.ΓΕΝΝΗΜΑΤΑΣ»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5112767" y="0"/>
            <a:ext cx="41229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800" b="1" dirty="0"/>
              <a:t>ΑΑ22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6223" y="1187996"/>
            <a:ext cx="28803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SzPct val="70000"/>
              <a:buFont typeface="Wingdings" panose="05000000000000000000" pitchFamily="2" charset="2"/>
              <a:buChar char="v"/>
            </a:pPr>
            <a:r>
              <a:rPr lang="el-GR" sz="800" b="1" dirty="0">
                <a:solidFill>
                  <a:srgbClr val="C00000"/>
                </a:solidFill>
              </a:rPr>
              <a:t>27</a:t>
            </a:r>
            <a:r>
              <a:rPr lang="en-US" sz="800" b="1" dirty="0">
                <a:solidFill>
                  <a:srgbClr val="C00000"/>
                </a:solidFill>
              </a:rPr>
              <a:t> </a:t>
            </a:r>
            <a:r>
              <a:rPr lang="el-GR" sz="800" b="1" dirty="0">
                <a:solidFill>
                  <a:srgbClr val="C00000"/>
                </a:solidFill>
              </a:rPr>
              <a:t>ασθενείς (16,6%) </a:t>
            </a:r>
            <a:r>
              <a:rPr lang="el-GR" sz="800" dirty="0"/>
              <a:t>ήταν αποικισμένοι κατά την </a:t>
            </a:r>
            <a:r>
              <a:rPr lang="el-GR" sz="800" b="1" dirty="0"/>
              <a:t>ημέρα εισαγωγής</a:t>
            </a:r>
            <a:endParaRPr lang="en-US" sz="800" b="1" dirty="0"/>
          </a:p>
          <a:p>
            <a:pPr marL="171450" indent="-171450" algn="just">
              <a:buSzPct val="70000"/>
              <a:buFont typeface="Wingdings" panose="05000000000000000000" pitchFamily="2" charset="2"/>
              <a:buChar char="v"/>
            </a:pPr>
            <a:r>
              <a:rPr lang="el-GR" sz="800" b="1" dirty="0">
                <a:solidFill>
                  <a:srgbClr val="C00000"/>
                </a:solidFill>
              </a:rPr>
              <a:t>59 (36,4%) </a:t>
            </a:r>
            <a:r>
              <a:rPr lang="el-GR" sz="800" b="1" dirty="0"/>
              <a:t>δεν</a:t>
            </a:r>
            <a:r>
              <a:rPr lang="el-GR" sz="800" dirty="0"/>
              <a:t> αποικίστηκαν καθόλου </a:t>
            </a:r>
          </a:p>
          <a:p>
            <a:pPr marL="171450" indent="-171450" algn="just">
              <a:buSzPct val="70000"/>
              <a:buFont typeface="Wingdings" panose="05000000000000000000" pitchFamily="2" charset="2"/>
              <a:buChar char="v"/>
            </a:pPr>
            <a:r>
              <a:rPr lang="el-GR" sz="800" b="1" dirty="0">
                <a:solidFill>
                  <a:srgbClr val="C00000"/>
                </a:solidFill>
              </a:rPr>
              <a:t>76 (47%) </a:t>
            </a:r>
            <a:r>
              <a:rPr lang="el-GR" sz="800" dirty="0"/>
              <a:t>αποικίστηκαν </a:t>
            </a:r>
            <a:r>
              <a:rPr lang="el-GR" sz="800" b="1" dirty="0"/>
              <a:t>κατά την διάρκεια</a:t>
            </a:r>
            <a:r>
              <a:rPr lang="el-GR" sz="800" dirty="0"/>
              <a:t> της νοσηλείας</a:t>
            </a:r>
          </a:p>
          <a:p>
            <a:pPr marL="171450" indent="-171450" algn="just">
              <a:buSzPct val="70000"/>
              <a:buFont typeface="Wingdings" panose="05000000000000000000" pitchFamily="2" charset="2"/>
              <a:buChar char="v"/>
            </a:pPr>
            <a:r>
              <a:rPr lang="el-GR" sz="800" dirty="0"/>
              <a:t>Συνολικά </a:t>
            </a:r>
            <a:r>
              <a:rPr lang="el-GR" sz="800" b="1" dirty="0">
                <a:solidFill>
                  <a:srgbClr val="C00000"/>
                </a:solidFill>
              </a:rPr>
              <a:t>44 (27,1% ) </a:t>
            </a:r>
            <a:r>
              <a:rPr lang="el-GR" sz="800" dirty="0"/>
              <a:t>αποικίστηκαν από </a:t>
            </a:r>
            <a:r>
              <a:rPr lang="el-GR" sz="800" b="1" dirty="0"/>
              <a:t>ένα είδος </a:t>
            </a:r>
            <a:r>
              <a:rPr lang="el-GR" sz="800" i="1" dirty="0"/>
              <a:t>Candida</a:t>
            </a:r>
            <a:r>
              <a:rPr lang="el-GR" sz="800" dirty="0"/>
              <a:t>,</a:t>
            </a:r>
            <a:r>
              <a:rPr lang="en-US" sz="800" dirty="0"/>
              <a:t> </a:t>
            </a:r>
            <a:r>
              <a:rPr lang="el-GR" sz="800" dirty="0"/>
              <a:t>ενώ </a:t>
            </a:r>
            <a:r>
              <a:rPr lang="el-GR" sz="800" b="1" dirty="0">
                <a:solidFill>
                  <a:srgbClr val="C00000"/>
                </a:solidFill>
              </a:rPr>
              <a:t>43 (26,5%)</a:t>
            </a:r>
            <a:r>
              <a:rPr lang="el-GR" sz="800" dirty="0"/>
              <a:t> από </a:t>
            </a:r>
            <a:r>
              <a:rPr lang="el-GR" sz="800" b="1" dirty="0"/>
              <a:t>δύο είδη</a:t>
            </a:r>
            <a:r>
              <a:rPr lang="el-GR" sz="800" dirty="0"/>
              <a:t>. </a:t>
            </a:r>
            <a:r>
              <a:rPr lang="el-GR" sz="800" b="1" dirty="0"/>
              <a:t>Τρία ή περισσότερα είδη </a:t>
            </a:r>
            <a:r>
              <a:rPr lang="el-GR" sz="800" i="1" dirty="0"/>
              <a:t>Candida</a:t>
            </a:r>
            <a:r>
              <a:rPr lang="el-GR" sz="800" dirty="0"/>
              <a:t> απομονώθηκαν σε </a:t>
            </a:r>
            <a:r>
              <a:rPr lang="el-GR" sz="800" b="1" dirty="0">
                <a:solidFill>
                  <a:srgbClr val="C00000"/>
                </a:solidFill>
              </a:rPr>
              <a:t>16 ασθενείς (9,8%).</a:t>
            </a:r>
            <a:endParaRPr lang="en-US" sz="800" b="1" dirty="0">
              <a:solidFill>
                <a:srgbClr val="C00000"/>
              </a:solidFill>
            </a:endParaRPr>
          </a:p>
          <a:p>
            <a:pPr marL="171450" indent="-171450" algn="just">
              <a:buSzPct val="70000"/>
              <a:buFont typeface="Wingdings" panose="05000000000000000000" pitchFamily="2" charset="2"/>
              <a:buChar char="v"/>
            </a:pPr>
            <a:r>
              <a:rPr lang="el-GR" sz="800" dirty="0"/>
              <a:t> </a:t>
            </a:r>
            <a:r>
              <a:rPr lang="el-GR" sz="800" b="1" i="1" dirty="0"/>
              <a:t>C. </a:t>
            </a:r>
            <a:r>
              <a:rPr lang="el-GR" sz="800" b="1" i="1" dirty="0" err="1"/>
              <a:t>albicans</a:t>
            </a:r>
            <a:r>
              <a:rPr lang="el-GR" sz="800" b="1" i="1" dirty="0"/>
              <a:t> </a:t>
            </a:r>
            <a:r>
              <a:rPr lang="el-GR" sz="800" dirty="0"/>
              <a:t>απομονώθηκε στο 44,54% των δειγμάτων, </a:t>
            </a:r>
            <a:r>
              <a:rPr lang="el-GR" sz="800" b="1" i="1" dirty="0"/>
              <a:t>C. </a:t>
            </a:r>
            <a:r>
              <a:rPr lang="el-GR" sz="800" b="1" i="1" dirty="0" err="1"/>
              <a:t>parapsilosi</a:t>
            </a:r>
            <a:r>
              <a:rPr lang="el-GR" sz="800" b="1" dirty="0" err="1"/>
              <a:t>s</a:t>
            </a:r>
            <a:r>
              <a:rPr lang="el-GR" sz="800" dirty="0"/>
              <a:t> στο 31,51%, </a:t>
            </a:r>
            <a:r>
              <a:rPr lang="el-GR" sz="800" b="1" i="1" dirty="0"/>
              <a:t>C. </a:t>
            </a:r>
            <a:r>
              <a:rPr lang="el-GR" sz="800" b="1" i="1" dirty="0" err="1"/>
              <a:t>glabrata</a:t>
            </a:r>
            <a:r>
              <a:rPr lang="el-GR" sz="800" b="1" i="1" dirty="0"/>
              <a:t> </a:t>
            </a:r>
            <a:r>
              <a:rPr lang="el-GR" sz="800" dirty="0"/>
              <a:t>στο 13,63%, </a:t>
            </a:r>
            <a:r>
              <a:rPr lang="el-GR" sz="800" b="1" i="1" dirty="0"/>
              <a:t>C. </a:t>
            </a:r>
            <a:r>
              <a:rPr lang="el-GR" sz="800" b="1" i="1" dirty="0" err="1"/>
              <a:t>lusitaniae</a:t>
            </a:r>
            <a:r>
              <a:rPr lang="el-GR" sz="800" dirty="0"/>
              <a:t> στο 3,63%, </a:t>
            </a:r>
            <a:r>
              <a:rPr lang="el-GR" sz="800" b="1" i="1" dirty="0"/>
              <a:t>C. </a:t>
            </a:r>
            <a:r>
              <a:rPr lang="el-GR" sz="800" b="1" i="1" dirty="0" err="1"/>
              <a:t>tropicalis</a:t>
            </a:r>
            <a:r>
              <a:rPr lang="el-GR" sz="800" b="1" i="1" dirty="0"/>
              <a:t> </a:t>
            </a:r>
            <a:r>
              <a:rPr lang="el-GR" sz="800" dirty="0"/>
              <a:t>στο 3,63 %, </a:t>
            </a:r>
            <a:r>
              <a:rPr lang="el-GR" sz="800" b="1" i="1" dirty="0"/>
              <a:t>C. </a:t>
            </a:r>
            <a:r>
              <a:rPr lang="el-GR" sz="800" b="1" i="1" dirty="0" err="1"/>
              <a:t>ciferrii</a:t>
            </a:r>
            <a:r>
              <a:rPr lang="el-GR" sz="800" b="1" i="1" dirty="0"/>
              <a:t> </a:t>
            </a:r>
            <a:r>
              <a:rPr lang="el-GR" sz="800" dirty="0"/>
              <a:t>στο 1,21% και </a:t>
            </a:r>
            <a:r>
              <a:rPr lang="el-GR" sz="800" b="1" i="1" dirty="0"/>
              <a:t>C. auris </a:t>
            </a:r>
            <a:r>
              <a:rPr lang="el-GR" sz="800" dirty="0"/>
              <a:t>σε 0,64%.</a:t>
            </a:r>
          </a:p>
          <a:p>
            <a:pPr marL="171450" indent="-171450" algn="just">
              <a:buSzPct val="70000"/>
              <a:buFont typeface="Wingdings" panose="05000000000000000000" pitchFamily="2" charset="2"/>
              <a:buChar char="v"/>
            </a:pPr>
            <a:r>
              <a:rPr lang="el-GR" sz="800" dirty="0"/>
              <a:t>Ο </a:t>
            </a:r>
            <a:r>
              <a:rPr lang="el-GR" sz="800" b="1" dirty="0"/>
              <a:t>μέσος χρόνος </a:t>
            </a:r>
            <a:r>
              <a:rPr lang="el-GR" sz="800" dirty="0"/>
              <a:t>αποικισμού στο </a:t>
            </a:r>
            <a:r>
              <a:rPr lang="el-GR" sz="800" b="1" dirty="0"/>
              <a:t>φάρυγγα</a:t>
            </a:r>
            <a:r>
              <a:rPr lang="el-GR" sz="800" dirty="0"/>
              <a:t> ήταν </a:t>
            </a:r>
            <a:r>
              <a:rPr lang="el-GR" sz="800" b="1" dirty="0">
                <a:solidFill>
                  <a:srgbClr val="C00000"/>
                </a:solidFill>
              </a:rPr>
              <a:t>7 ημέρες</a:t>
            </a:r>
            <a:r>
              <a:rPr lang="el-GR" sz="800" dirty="0"/>
              <a:t>, στο </a:t>
            </a:r>
            <a:r>
              <a:rPr lang="el-GR" sz="800" b="1" dirty="0"/>
              <a:t>ορθό</a:t>
            </a:r>
            <a:r>
              <a:rPr lang="el-GR" sz="800" dirty="0"/>
              <a:t> </a:t>
            </a:r>
            <a:r>
              <a:rPr lang="el-GR" sz="800" b="1" dirty="0">
                <a:solidFill>
                  <a:srgbClr val="C00000"/>
                </a:solidFill>
              </a:rPr>
              <a:t>9 ημέρες</a:t>
            </a:r>
            <a:r>
              <a:rPr lang="el-GR" sz="800" dirty="0"/>
              <a:t>, </a:t>
            </a:r>
            <a:r>
              <a:rPr lang="el-GR" sz="800" b="1" dirty="0"/>
              <a:t>στις μηροβουβωνικές πτυχές </a:t>
            </a:r>
            <a:r>
              <a:rPr lang="el-GR" sz="800" b="1" dirty="0">
                <a:solidFill>
                  <a:srgbClr val="C00000"/>
                </a:solidFill>
              </a:rPr>
              <a:t>8 ημέρες </a:t>
            </a:r>
            <a:r>
              <a:rPr lang="el-GR" sz="800" dirty="0"/>
              <a:t>και </a:t>
            </a:r>
            <a:r>
              <a:rPr lang="el-GR" sz="800" b="1" dirty="0"/>
              <a:t>στις μασχάλες </a:t>
            </a:r>
            <a:r>
              <a:rPr lang="el-GR" sz="800" b="1" dirty="0">
                <a:solidFill>
                  <a:srgbClr val="C00000"/>
                </a:solidFill>
              </a:rPr>
              <a:t>13 ημέρες</a:t>
            </a:r>
            <a:r>
              <a:rPr lang="el-GR" sz="800" dirty="0" smtClean="0"/>
              <a:t>.</a:t>
            </a:r>
          </a:p>
          <a:p>
            <a:pPr marL="171450" indent="-171450" algn="just">
              <a:buSzPct val="70000"/>
              <a:buFont typeface="Wingdings" panose="05000000000000000000" pitchFamily="2" charset="2"/>
              <a:buChar char="v"/>
            </a:pPr>
            <a:r>
              <a:rPr lang="el-GR" sz="800" dirty="0" smtClean="0"/>
              <a:t>Ένα ποσοστό </a:t>
            </a:r>
            <a:r>
              <a:rPr lang="el-GR" sz="800" b="1" dirty="0" smtClean="0">
                <a:solidFill>
                  <a:srgbClr val="C00000"/>
                </a:solidFill>
              </a:rPr>
              <a:t>15% </a:t>
            </a:r>
            <a:r>
              <a:rPr lang="el-GR" sz="800" b="1" dirty="0" smtClean="0"/>
              <a:t>εμφάνισε </a:t>
            </a:r>
            <a:r>
              <a:rPr lang="el-GR" sz="800" b="1" u="sng" dirty="0" err="1" smtClean="0">
                <a:solidFill>
                  <a:srgbClr val="C00000"/>
                </a:solidFill>
              </a:rPr>
              <a:t>μυκηταιμία</a:t>
            </a:r>
            <a:r>
              <a:rPr lang="el-GR" sz="800" b="1" u="sng" dirty="0" smtClean="0">
                <a:solidFill>
                  <a:srgbClr val="C00000"/>
                </a:solidFill>
              </a:rPr>
              <a:t> </a:t>
            </a:r>
            <a:r>
              <a:rPr lang="el-GR" sz="800" dirty="0" smtClean="0"/>
              <a:t>με το ίδιο είδος μύκητα με το οποίο είχε αποικιστεί.</a:t>
            </a:r>
            <a:endParaRPr lang="el-GR" sz="800" b="1" u="sng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6F74B1B3-A9DF-78D1-8482-8407BB1F1E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5349426"/>
              </p:ext>
            </p:extLst>
          </p:nvPr>
        </p:nvGraphicFramePr>
        <p:xfrm>
          <a:off x="3024535" y="1187996"/>
          <a:ext cx="2520280" cy="1784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9578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207" y="899964"/>
            <a:ext cx="5328592" cy="261610"/>
          </a:xfrm>
          <a:prstGeom prst="rect">
            <a:avLst/>
          </a:prstGeom>
          <a:solidFill>
            <a:schemeClr val="accent2">
              <a:lumMod val="5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solidFill>
                  <a:schemeClr val="bg1"/>
                </a:solidFill>
              </a:rPr>
              <a:t>ΣΥΜΠΕΡΑΣΜΑΤΑ</a:t>
            </a:r>
          </a:p>
        </p:txBody>
      </p:sp>
      <p:sp>
        <p:nvSpPr>
          <p:cNvPr id="3" name="Τίτλος 1"/>
          <p:cNvSpPr txBox="1">
            <a:spLocks/>
          </p:cNvSpPr>
          <p:nvPr/>
        </p:nvSpPr>
        <p:spPr>
          <a:xfrm>
            <a:off x="72207" y="179885"/>
            <a:ext cx="5412598" cy="612023"/>
          </a:xfrm>
          <a:prstGeom prst="rect">
            <a:avLst/>
          </a:prstGeom>
          <a:solidFill>
            <a:schemeClr val="accent2">
              <a:lumMod val="50000"/>
              <a:alpha val="66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>
            <a:lvl1pPr algn="ctr" defTabSz="514262" rtl="0" eaLnBrk="1" latinLnBrk="0" hangingPunct="1"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900" b="1" dirty="0">
                <a:solidFill>
                  <a:schemeClr val="bg1"/>
                </a:solidFill>
              </a:rPr>
              <a:t>ΜΕΛΕΤΗ ΑΠΟΙΚΙΣΜΟΥ ΑΣΘΕΝΩΝ ΤΗΣ ΜΟΝΑΔΑΣ ΕΝΤΑΤΙΚΗΣ ΘΕΡΑΠΕΙΑΣ ΜΕ ΣΤΕΛΕΧΗ </a:t>
            </a:r>
            <a:r>
              <a:rPr lang="en-US" sz="900" b="1" dirty="0">
                <a:solidFill>
                  <a:schemeClr val="bg1"/>
                </a:solidFill>
              </a:rPr>
              <a:t>CANDIDA SPP</a:t>
            </a:r>
            <a:r>
              <a:rPr lang="el-GR" sz="900" b="1" dirty="0">
                <a:solidFill>
                  <a:schemeClr val="bg1"/>
                </a:solidFill>
              </a:rPr>
              <a:t>.</a:t>
            </a:r>
            <a:br>
              <a:rPr lang="el-GR" sz="900" b="1" dirty="0">
                <a:solidFill>
                  <a:schemeClr val="bg1"/>
                </a:solidFill>
              </a:rPr>
            </a:br>
            <a:r>
              <a:rPr lang="el-GR" sz="900" b="1" dirty="0">
                <a:solidFill>
                  <a:schemeClr val="bg1"/>
                </a:solidFill>
              </a:rPr>
              <a:t> </a:t>
            </a:r>
            <a:r>
              <a:rPr lang="el-GR" sz="800" dirty="0">
                <a:solidFill>
                  <a:schemeClr val="bg1"/>
                </a:solidFill>
              </a:rPr>
              <a:t>Ευπραξία Βαρβάρα, Μαγδαληνή Τσεκούρα, Σοφία Ζώτου, Χρυσούλα Μπελαή, Ιωάννη</a:t>
            </a:r>
            <a:r>
              <a:rPr lang="en-US" sz="800" dirty="0">
                <a:solidFill>
                  <a:schemeClr val="bg1"/>
                </a:solidFill>
              </a:rPr>
              <a:t> </a:t>
            </a:r>
            <a:r>
              <a:rPr lang="el-GR" sz="800" dirty="0">
                <a:solidFill>
                  <a:schemeClr val="bg1"/>
                </a:solidFill>
              </a:rPr>
              <a:t>Καψάλης, Κωνσταντίνα Κοντοπούλου</a:t>
            </a:r>
            <a:br>
              <a:rPr lang="el-GR" sz="800" dirty="0">
                <a:solidFill>
                  <a:schemeClr val="bg1"/>
                </a:solidFill>
              </a:rPr>
            </a:br>
            <a:r>
              <a:rPr lang="el-GR" sz="700" dirty="0">
                <a:solidFill>
                  <a:schemeClr val="bg1"/>
                </a:solidFill>
              </a:rPr>
              <a:t>Εργαστήριο Βιοπαθολογίας, Γ.Ν.Θ. «Γ.ΓΕΝΝΗΜΑΤΑΣ»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5112767" y="11484"/>
            <a:ext cx="41229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800" b="1" dirty="0"/>
              <a:t>ΑΑ22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7751" y="1115988"/>
            <a:ext cx="23154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Clr>
                <a:schemeClr val="tx1"/>
              </a:buClr>
              <a:buSzPct val="70000"/>
              <a:buFont typeface="Wingdings" panose="05000000000000000000" pitchFamily="2" charset="2"/>
              <a:buChar char="v"/>
            </a:pPr>
            <a:r>
              <a:rPr lang="el-GR" dirty="0"/>
              <a:t> </a:t>
            </a:r>
            <a:r>
              <a:rPr lang="el-GR" b="1" dirty="0">
                <a:solidFill>
                  <a:srgbClr val="C00000"/>
                </a:solidFill>
              </a:rPr>
              <a:t>30,2% </a:t>
            </a:r>
            <a:r>
              <a:rPr lang="el-GR" dirty="0"/>
              <a:t>των ασθενών αποικίζεται σε τουλάχιστον δύο περιοχές μετά από κατά μέσο όρο </a:t>
            </a:r>
            <a:r>
              <a:rPr lang="el-GR" b="1" dirty="0"/>
              <a:t>8,5 ημέρες </a:t>
            </a:r>
            <a:r>
              <a:rPr lang="el-GR" dirty="0"/>
              <a:t>παραμονής στη ΜΕΘ. </a:t>
            </a:r>
            <a:endParaRPr lang="en-US" dirty="0"/>
          </a:p>
          <a:p>
            <a:pPr marL="171450" indent="-171450" algn="just">
              <a:buClr>
                <a:schemeClr val="tx1"/>
              </a:buClr>
              <a:buSzPct val="70000"/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C00000"/>
                </a:solidFill>
              </a:rPr>
              <a:t>36,4%</a:t>
            </a:r>
            <a:r>
              <a:rPr lang="en-US" dirty="0"/>
              <a:t> </a:t>
            </a:r>
            <a:r>
              <a:rPr lang="el-GR" dirty="0"/>
              <a:t>δεν</a:t>
            </a:r>
            <a:r>
              <a:rPr lang="en-US" dirty="0"/>
              <a:t> </a:t>
            </a:r>
            <a:r>
              <a:rPr lang="el-GR" dirty="0"/>
              <a:t>αποικίστηκε καθόλου λόγω παραμονής</a:t>
            </a:r>
            <a:r>
              <a:rPr lang="en-US" dirty="0"/>
              <a:t> &lt;</a:t>
            </a:r>
            <a:r>
              <a:rPr lang="el-GR" dirty="0"/>
              <a:t>7 ημέρες</a:t>
            </a:r>
            <a:r>
              <a:rPr lang="el-GR" dirty="0" smtClean="0"/>
              <a:t>.</a:t>
            </a:r>
          </a:p>
          <a:p>
            <a:pPr marL="171450" indent="-171450" algn="just">
              <a:buClr>
                <a:schemeClr val="tx1"/>
              </a:buClr>
              <a:buSzPct val="70000"/>
              <a:buFont typeface="Wingdings" panose="05000000000000000000" pitchFamily="2" charset="2"/>
              <a:buChar char="v"/>
            </a:pPr>
            <a:r>
              <a:rPr lang="el-GR" dirty="0">
                <a:solidFill>
                  <a:srgbClr val="000000"/>
                </a:solidFill>
              </a:rPr>
              <a:t>Ένα ποσοστό </a:t>
            </a:r>
            <a:r>
              <a:rPr lang="el-GR" b="1" dirty="0">
                <a:solidFill>
                  <a:srgbClr val="C00000"/>
                </a:solidFill>
              </a:rPr>
              <a:t>15% </a:t>
            </a:r>
            <a:r>
              <a:rPr lang="el-GR" b="1" dirty="0">
                <a:solidFill>
                  <a:srgbClr val="000000"/>
                </a:solidFill>
              </a:rPr>
              <a:t>εμφάνισε </a:t>
            </a:r>
            <a:r>
              <a:rPr lang="el-GR" b="1" u="sng" dirty="0" err="1">
                <a:solidFill>
                  <a:srgbClr val="C00000"/>
                </a:solidFill>
              </a:rPr>
              <a:t>μυκηταιμία</a:t>
            </a:r>
            <a:r>
              <a:rPr lang="el-GR" b="1" u="sng" dirty="0">
                <a:solidFill>
                  <a:srgbClr val="C00000"/>
                </a:solidFill>
              </a:rPr>
              <a:t> </a:t>
            </a:r>
            <a:r>
              <a:rPr lang="el-GR" dirty="0">
                <a:solidFill>
                  <a:srgbClr val="000000"/>
                </a:solidFill>
              </a:rPr>
              <a:t>με το ίδιο είδος μύκητα με το οποίο είχε αποικιστεί.</a:t>
            </a:r>
            <a:endParaRPr lang="en-US" dirty="0"/>
          </a:p>
          <a:p>
            <a:pPr algn="just">
              <a:buSzPct val="70000"/>
            </a:pPr>
            <a:r>
              <a:rPr lang="el-GR" dirty="0"/>
              <a:t> 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1CE41522-6C62-D4AD-6EDC-7145025348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4780265"/>
              </p:ext>
            </p:extLst>
          </p:nvPr>
        </p:nvGraphicFramePr>
        <p:xfrm>
          <a:off x="2376463" y="1012943"/>
          <a:ext cx="3696676" cy="205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4215" y="2618864"/>
            <a:ext cx="3672408" cy="369332"/>
          </a:xfrm>
          <a:prstGeom prst="rect">
            <a:avLst/>
          </a:prstGeom>
          <a:solidFill>
            <a:schemeClr val="accent4"/>
          </a:solidFill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SzPct val="70000"/>
            </a:pPr>
            <a:r>
              <a:rPr lang="el-GR" sz="800" b="1" i="1" dirty="0">
                <a:solidFill>
                  <a:schemeClr val="tx1"/>
                </a:solidFill>
              </a:rPr>
              <a:t>Η παρακολούθηση αποικισμού με μύκητες κρίνεται χρήσιμη για τον εντοπισμό ασθενών που διατρέχουν κίνδυνο διεισδυτικής μυκητιακής λοίμωξης</a:t>
            </a:r>
            <a:r>
              <a:rPr lang="el-GR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699877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Words>420</Words>
  <Application>Microsoft Office PowerPoint</Application>
  <PresentationFormat>Προσαρμογή</PresentationFormat>
  <Paragraphs>38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ΜΕΛΕΤΗ ΑΠΟΙΚΙΣΜΟΥ ΑΣΘΕΝΩΝ ΤΗΣ ΜΟΝΑΔΑΣ ΕΝΤΑΤΙΚΗΣ ΘΕΡΑΠΕΙΑΣ ΜΕ ΣΤΕΛΕΧΗ CANDIDA SPP.  Ευπραξία Βαρβάρα, Μαγδαληνή Τσεκούρα, Σοφία Ζώτου, Χρυσούλα Μπελαή, Ιωάννη Καψάλης, Κωνσταντίνα Κοντοπούλου Εργαστήριο Βιοπαθολογίας, Γ.Ν.Θ. «Γ.ΓΕΝΝΗΜΑΤΑΣ»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ΜΕΛΕΤΗ ΑΠΟΙΚΙΣΜΟΥ ΑΣΘΕΝΩΝ ΤΗΣ ΜΟΝΑΔΑΣ ΕΝΤΑΤΙΚΗΣ ΘΕΡΑΠΕΙΑΣ ΜΕ ΣΤΕΛΕΧΗ CANDIDA SPP.  Ευπραξία Βαρβάρα, Μαγδαληνή Τσεκούρα, Σοφία Ζώτου, Χρυσούλα Μπελαή, ΙωάννηΚαψάλης, Κωνσταντίνα Κοντοπούλου Εργαστήριο Βιοπαθολογίας, Γ.Ν.Θ. «Γ.ΓΕΝΝΗΜΑΤΑΣ»</dc:title>
  <dc:creator>mikr-8</dc:creator>
  <cp:lastModifiedBy>admin</cp:lastModifiedBy>
  <cp:revision>21</cp:revision>
  <dcterms:created xsi:type="dcterms:W3CDTF">2023-10-20T19:02:30Z</dcterms:created>
  <dcterms:modified xsi:type="dcterms:W3CDTF">2023-10-27T11:17:30Z</dcterms:modified>
</cp:coreProperties>
</file>