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9" r:id="rId3"/>
    <p:sldId id="260" r:id="rId4"/>
  </p:sldIdLst>
  <p:sldSz cx="9144000" cy="5143500" type="screen16x9"/>
  <p:notesSz cx="6858000" cy="9144000"/>
  <p:defaultTextStyle>
    <a:defPPr>
      <a:defRPr lang="el-GR"/>
    </a:defPPr>
    <a:lvl1pPr marL="0" algn="l" defTabSz="81627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37" algn="l" defTabSz="81627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273" algn="l" defTabSz="81627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410" algn="l" defTabSz="81627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547" algn="l" defTabSz="81627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684" algn="l" defTabSz="81627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820" algn="l" defTabSz="81627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6957" algn="l" defTabSz="81627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094" algn="l" defTabSz="81627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C0C7"/>
    <a:srgbClr val="8DADB5"/>
    <a:srgbClr val="BDD0D5"/>
    <a:srgbClr val="FFCC99"/>
    <a:srgbClr val="CCFFFF"/>
    <a:srgbClr val="A50021"/>
    <a:srgbClr val="CC3300"/>
    <a:srgbClr val="FFCC66"/>
    <a:srgbClr val="EEB5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5543" autoAdjust="0"/>
  </p:normalViewPr>
  <p:slideViewPr>
    <p:cSldViewPr>
      <p:cViewPr varScale="1">
        <p:scale>
          <a:sx n="149" d="100"/>
          <a:sy n="149" d="100"/>
        </p:scale>
        <p:origin x="-582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E37F5-4E9B-43B0-AC17-89CA38223AD5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08DFB-99AA-496E-BA4B-7192B77237C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5905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27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137" algn="l" defTabSz="81627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273" algn="l" defTabSz="81627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410" algn="l" defTabSz="81627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547" algn="l" defTabSz="81627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684" algn="l" defTabSz="81627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20" algn="l" defTabSz="81627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6957" algn="l" defTabSz="81627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094" algn="l" defTabSz="81627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08DFB-99AA-496E-BA4B-7192B77237C8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22858"/>
            <a:ext cx="9067800" cy="5166955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3" name="Rectangle 112"/>
          <p:cNvSpPr/>
          <p:nvPr/>
        </p:nvSpPr>
        <p:spPr>
          <a:xfrm>
            <a:off x="0" y="1428750"/>
            <a:ext cx="4953000" cy="2343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1543050"/>
            <a:ext cx="4801394" cy="2115741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97819"/>
            <a:ext cx="4419600" cy="1200245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00350"/>
            <a:ext cx="4419600" cy="8001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2" y="-22859"/>
            <a:ext cx="9067799" cy="363474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3233376"/>
            <a:ext cx="9144000" cy="1428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3290526"/>
            <a:ext cx="914400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4603785"/>
            <a:ext cx="914400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216023"/>
            <a:ext cx="8305800" cy="310987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3347676"/>
            <a:ext cx="8305800" cy="85725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04788"/>
            <a:ext cx="5486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7" name="Rectangle 36"/>
          <p:cNvSpPr/>
          <p:nvPr/>
        </p:nvSpPr>
        <p:spPr>
          <a:xfrm>
            <a:off x="0" y="1172718"/>
            <a:ext cx="2761488" cy="248488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505347" y="2415905"/>
            <a:ext cx="226314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284732"/>
            <a:ext cx="265176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3550158"/>
            <a:ext cx="265176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26464"/>
            <a:ext cx="2377440" cy="10287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5164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285750"/>
            <a:ext cx="5562600" cy="42291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3" name="Rectangle 32"/>
          <p:cNvSpPr/>
          <p:nvPr/>
        </p:nvSpPr>
        <p:spPr>
          <a:xfrm>
            <a:off x="0" y="1172718"/>
            <a:ext cx="2761488" cy="248488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505347" y="2415905"/>
            <a:ext cx="226314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284732"/>
            <a:ext cx="265176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3550158"/>
            <a:ext cx="265176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428750"/>
            <a:ext cx="2377440" cy="10287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7450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02870"/>
            <a:ext cx="8869680" cy="493776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3430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4734306"/>
            <a:ext cx="34817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3430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214297"/>
            <a:ext cx="9144000" cy="773277"/>
          </a:xfrm>
          <a:solidFill>
            <a:srgbClr val="FFCC99"/>
          </a:solidFill>
        </p:spPr>
        <p:txBody>
          <a:bodyPr>
            <a:noAutofit/>
          </a:bodyPr>
          <a:lstStyle/>
          <a:p>
            <a:r>
              <a:rPr lang="el-GR" sz="1100" b="1" cap="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πΕΡΙΣΤΑΤΙΚο</a:t>
            </a:r>
            <a:r>
              <a:rPr lang="el-GR" sz="11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ΛΟΙΜΩΞΗΣ </a:t>
            </a:r>
            <a:r>
              <a:rPr lang="el-GR" sz="1100" b="1" cap="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απο</a:t>
            </a:r>
            <a:r>
              <a:rPr lang="el-GR" sz="11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i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Leclercia adecarboxylata</a:t>
            </a:r>
            <a:r>
              <a:rPr lang="el-GR" sz="11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σε </a:t>
            </a:r>
            <a:r>
              <a:rPr lang="el-GR" sz="1100" b="1" cap="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παιδιατρικο</a:t>
            </a:r>
            <a:r>
              <a:rPr lang="el-GR" sz="11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100" b="1" cap="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ασθενη</a:t>
            </a:r>
            <a:r>
              <a:rPr lang="el-GR" sz="11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με </a:t>
            </a:r>
            <a:r>
              <a:rPr lang="el-GR" sz="1100" b="1" cap="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Νεανικη</a:t>
            </a:r>
            <a:r>
              <a:rPr lang="el-GR" sz="11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100" b="1" cap="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Ιδιοπαθη</a:t>
            </a:r>
            <a:r>
              <a:rPr lang="el-GR" sz="11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100" b="1" cap="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Αρθριτιδα</a:t>
            </a:r>
            <a:endParaRPr lang="el-GR" sz="1100" b="1" cap="all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l-G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Μαγδαληνή Τσεκούρα</a:t>
            </a:r>
            <a:r>
              <a:rPr lang="el-GR" sz="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l-G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Ευπραξία Βαρβάρα</a:t>
            </a:r>
            <a:r>
              <a:rPr lang="el-GR" sz="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l-G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Σοφία Ζώτου</a:t>
            </a:r>
            <a:r>
              <a:rPr lang="el-GR" sz="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l-G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Χρυσούλα Μπελαή</a:t>
            </a:r>
            <a:r>
              <a:rPr lang="el-GR" sz="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l-G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Ιωάννης Καψάλης</a:t>
            </a:r>
            <a:r>
              <a:rPr lang="el-GR" sz="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l-G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Μαγδαληνή Μητρούδη</a:t>
            </a:r>
            <a:r>
              <a:rPr lang="el-GR" sz="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l-G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Χαράλαμπος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Δοιτσίδης</a:t>
            </a:r>
            <a:r>
              <a:rPr lang="el-GR" sz="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l-G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Χριστίνα Παντελή</a:t>
            </a:r>
            <a:r>
              <a:rPr lang="el-GR" sz="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l-G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Κωνσταντίνα Κοντοπούλου</a:t>
            </a:r>
            <a:r>
              <a:rPr lang="el-GR" sz="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l-G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Εργαστήριο </a:t>
            </a:r>
            <a:r>
              <a:rPr lang="el-GR" sz="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Βιοπαθολογίας</a:t>
            </a:r>
            <a:r>
              <a:rPr lang="el-G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Γ.Ν.Θ. «Γ.ΓΕΝΝΗΜΑΤΑΣ» </a:t>
            </a: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l-G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Α' Κλινική Χειρουργικής Παίδων Α.Π.Θ., Γ.Ν.Θ. «Γ.ΓΕΝΝΗΜΑΤΑΣ» </a:t>
            </a:r>
            <a:endParaRPr lang="el-GR" sz="13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l-GR" sz="13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8583617" y="0"/>
            <a:ext cx="560385" cy="267091"/>
          </a:xfrm>
          <a:prstGeom prst="rect">
            <a:avLst/>
          </a:prstGeom>
          <a:noFill/>
        </p:spPr>
        <p:txBody>
          <a:bodyPr wrap="square" lIns="81627" tIns="40814" rIns="81627" bIns="40814" rtlCol="0">
            <a:spAutoFit/>
          </a:bodyPr>
          <a:lstStyle/>
          <a:p>
            <a:r>
              <a:rPr lang="el-GR" sz="1200" b="1" dirty="0" smtClean="0">
                <a:latin typeface="Arial" pitchFamily="34" charset="0"/>
                <a:cs typeface="Arial" pitchFamily="34" charset="0"/>
              </a:rPr>
              <a:t>ΑΑ21</a:t>
            </a:r>
            <a:endParaRPr lang="el-G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07504" y="3003798"/>
            <a:ext cx="4680520" cy="460439"/>
          </a:xfrm>
          <a:prstGeom prst="rect">
            <a:avLst/>
          </a:prstGeom>
          <a:noFill/>
        </p:spPr>
        <p:txBody>
          <a:bodyPr wrap="square" lIns="24186" tIns="12093" rIns="24186" bIns="12093" rtlCol="0">
            <a:spAutoFit/>
          </a:bodyPr>
          <a:lstStyle/>
          <a:p>
            <a:pPr algn="just">
              <a:lnSpc>
                <a:spcPts val="1700"/>
              </a:lnSpc>
            </a:pPr>
            <a:r>
              <a:rPr lang="el-GR" sz="1100" dirty="0" smtClean="0">
                <a:latin typeface="Arial" pitchFamily="34" charset="0"/>
                <a:cs typeface="Arial" pitchFamily="34" charset="0"/>
              </a:rPr>
              <a:t>Η παρουσίαση περιστατικού από λοίμωξη με </a:t>
            </a:r>
            <a:r>
              <a:rPr lang="el-GR" sz="1100" i="1" dirty="0" smtClean="0">
                <a:latin typeface="Arial" pitchFamily="34" charset="0"/>
                <a:cs typeface="Arial" pitchFamily="34" charset="0"/>
              </a:rPr>
              <a:t>Leclercia </a:t>
            </a:r>
            <a:r>
              <a:rPr lang="el-GR" sz="1100" i="1" dirty="0" err="1" smtClean="0">
                <a:latin typeface="Arial" pitchFamily="34" charset="0"/>
                <a:cs typeface="Arial" pitchFamily="34" charset="0"/>
              </a:rPr>
              <a:t>adecarboxylata</a:t>
            </a:r>
            <a:r>
              <a:rPr lang="el-GR" sz="11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1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1700"/>
              </a:lnSpc>
            </a:pPr>
            <a:r>
              <a:rPr lang="el-GR" sz="1100" dirty="0" smtClean="0">
                <a:latin typeface="Arial" pitchFamily="34" charset="0"/>
                <a:cs typeface="Arial" pitchFamily="34" charset="0"/>
              </a:rPr>
              <a:t>σε θλαστικό τραύμα παιδιού υπό έδαφος Νεανικής Ιδιοπαθούς Αρθρίτιδας</a:t>
            </a:r>
            <a:endParaRPr lang="el-GR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82926" y="2690815"/>
            <a:ext cx="2681130" cy="270643"/>
          </a:xfrm>
          <a:prstGeom prst="rect">
            <a:avLst/>
          </a:prstGeom>
          <a:noFill/>
        </p:spPr>
        <p:txBody>
          <a:bodyPr wrap="square" lIns="24186" tIns="12093" rIns="24186" bIns="12093" rtlCol="0">
            <a:spAutoFit/>
          </a:bodyPr>
          <a:lstStyle/>
          <a:p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28468" y="1563638"/>
            <a:ext cx="4759556" cy="896456"/>
          </a:xfrm>
          <a:prstGeom prst="rect">
            <a:avLst/>
          </a:prstGeom>
          <a:noFill/>
        </p:spPr>
        <p:txBody>
          <a:bodyPr wrap="square" lIns="24186" tIns="12093" rIns="24186" bIns="12093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el-GR" sz="1100" dirty="0" smtClean="0">
                <a:latin typeface="Arial" pitchFamily="34" charset="0"/>
                <a:cs typeface="Arial" pitchFamily="34" charset="0"/>
              </a:rPr>
              <a:t>Η </a:t>
            </a:r>
            <a:r>
              <a:rPr lang="el-GR" sz="1100" i="1" dirty="0" smtClean="0">
                <a:latin typeface="Arial" pitchFamily="34" charset="0"/>
                <a:cs typeface="Arial" pitchFamily="34" charset="0"/>
              </a:rPr>
              <a:t>Leclercia</a:t>
            </a:r>
            <a:r>
              <a:rPr lang="el-GR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100" i="1" dirty="0" smtClean="0">
                <a:latin typeface="Arial" pitchFamily="34" charset="0"/>
                <a:cs typeface="Arial" pitchFamily="34" charset="0"/>
              </a:rPr>
              <a:t>adecarboxylata</a:t>
            </a:r>
            <a:r>
              <a:rPr lang="el-GR" sz="1100" dirty="0" smtClean="0">
                <a:latin typeface="Arial" pitchFamily="34" charset="0"/>
                <a:cs typeface="Arial" pitchFamily="34" charset="0"/>
              </a:rPr>
              <a:t> είναι αερόβιο Gram(-) 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700"/>
              </a:lnSpc>
            </a:pPr>
            <a:r>
              <a:rPr lang="el-GR" sz="1100" dirty="0" smtClean="0">
                <a:latin typeface="Arial" pitchFamily="34" charset="0"/>
                <a:cs typeface="Arial" pitchFamily="34" charset="0"/>
              </a:rPr>
              <a:t>βακτηρίδιο της οικογένειας </a:t>
            </a:r>
            <a:r>
              <a:rPr lang="el-GR" sz="1100" i="1" dirty="0" err="1" smtClean="0">
                <a:latin typeface="Arial" pitchFamily="34" charset="0"/>
                <a:cs typeface="Arial" pitchFamily="34" charset="0"/>
              </a:rPr>
              <a:t>Enterobacteriaceae</a:t>
            </a:r>
            <a:r>
              <a:rPr lang="el-GR" sz="11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ts val="1700"/>
              </a:lnSpc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B</a:t>
            </a:r>
            <a:r>
              <a:rPr lang="el-GR" sz="1100" dirty="0" err="1" smtClean="0">
                <a:latin typeface="Arial" pitchFamily="34" charset="0"/>
                <a:cs typeface="Arial" pitchFamily="34" charset="0"/>
              </a:rPr>
              <a:t>ρίσκεται</a:t>
            </a:r>
            <a:r>
              <a:rPr lang="el-GR" sz="1100" dirty="0" smtClean="0">
                <a:latin typeface="Arial" pitchFamily="34" charset="0"/>
                <a:cs typeface="Arial" pitchFamily="34" charset="0"/>
              </a:rPr>
              <a:t> παντού στη φύση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1100" dirty="0" smtClean="0">
                <a:latin typeface="Arial" pitchFamily="34" charset="0"/>
                <a:cs typeface="Arial" pitchFamily="34" charset="0"/>
              </a:rPr>
              <a:t>ωστόσο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1100" dirty="0" smtClean="0">
                <a:latin typeface="Arial" pitchFamily="34" charset="0"/>
                <a:cs typeface="Arial" pitchFamily="34" charset="0"/>
              </a:rPr>
              <a:t>αποτελεί 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700"/>
              </a:lnSpc>
            </a:pPr>
            <a:r>
              <a:rPr lang="el-GR" sz="1100" dirty="0" smtClean="0">
                <a:latin typeface="Arial" pitchFamily="34" charset="0"/>
                <a:cs typeface="Arial" pitchFamily="34" charset="0"/>
              </a:rPr>
              <a:t>σπάνιο παθογόνο για τον άνθρωπο</a:t>
            </a:r>
            <a:endParaRPr lang="el-GR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1115616" y="2624013"/>
            <a:ext cx="2592288" cy="307777"/>
          </a:xfrm>
          <a:prstGeom prst="rect">
            <a:avLst/>
          </a:prstGeom>
          <a:solidFill>
            <a:srgbClr val="FFCC99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ΣΚΟΠΟΣ</a:t>
            </a:r>
          </a:p>
        </p:txBody>
      </p:sp>
      <p:pic>
        <p:nvPicPr>
          <p:cNvPr id="10" name="Picture 2" descr="C:\Users\Cougar PC\Desktop\Νέα εικόνα (4)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112" y="1203598"/>
            <a:ext cx="2160240" cy="288032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1" name="Picture 3" descr="C:\Users\Cougar PC\Desktop\Νέα εικόνα (2).pn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084168" y="3075806"/>
            <a:ext cx="1440160" cy="7467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0" y="3219822"/>
            <a:ext cx="7416824" cy="929258"/>
          </a:xfrm>
        </p:spPr>
        <p:txBody>
          <a:bodyPr anchor="ctr">
            <a:noAutofit/>
          </a:bodyPr>
          <a:lstStyle/>
          <a:p>
            <a:pPr lvl="0" algn="ctr" defTabSz="816273">
              <a:spcBef>
                <a:spcPts val="0"/>
              </a:spcBef>
              <a:tabLst/>
            </a:pPr>
            <a:r>
              <a:rPr lang="en-US" sz="2600" spc="0" dirty="0" smtClean="0">
                <a:ln>
                  <a:noFill/>
                </a:ln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600" spc="0" dirty="0" smtClean="0">
                <a:ln>
                  <a:noFill/>
                </a:ln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</a:br>
            <a:r>
              <a:rPr lang="en-US" sz="2600" spc="0" dirty="0">
                <a:ln>
                  <a:noFill/>
                </a:ln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600" spc="0" dirty="0">
                <a:ln>
                  <a:noFill/>
                </a:ln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</a:br>
            <a:r>
              <a:rPr lang="el-GR" sz="3200" spc="0" dirty="0">
                <a:ln>
                  <a:noFill/>
                </a:ln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l-GR" sz="3200" spc="0" dirty="0">
                <a:ln>
                  <a:noFill/>
                </a:ln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l-GR" sz="3200" dirty="0"/>
          </a:p>
        </p:txBody>
      </p:sp>
      <p:sp>
        <p:nvSpPr>
          <p:cNvPr id="7" name="Ορθογώνιο 6"/>
          <p:cNvSpPr/>
          <p:nvPr/>
        </p:nvSpPr>
        <p:spPr>
          <a:xfrm>
            <a:off x="8568201" y="-1"/>
            <a:ext cx="5757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ΑΑ21</a:t>
            </a:r>
          </a:p>
        </p:txBody>
      </p:sp>
      <p:sp>
        <p:nvSpPr>
          <p:cNvPr id="9" name="Ορθογώνιο 8"/>
          <p:cNvSpPr/>
          <p:nvPr/>
        </p:nvSpPr>
        <p:spPr>
          <a:xfrm>
            <a:off x="179512" y="915566"/>
            <a:ext cx="6480720" cy="3384376"/>
          </a:xfrm>
          <a:prstGeom prst="rect">
            <a:avLst/>
          </a:prstGeom>
          <a:solidFill>
            <a:srgbClr val="A9C0C7"/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prstMaterial="matte">
            <a:bevelT w="152400" h="50800" prst="softRound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ts val="1500"/>
              </a:lnSpc>
            </a:pPr>
            <a:r>
              <a:rPr lang="el-GR" sz="105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Αγόρι ηλικίας 10 ετών, με Νεανική Ιδιοπαθή Αρθρίτιδα (από 11μηνών), είχε εισαχθεί στην Παιδιατρική κλινική του </a:t>
            </a:r>
            <a:r>
              <a:rPr lang="el-GR" sz="105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Γ.Ν.Κοζάνης</a:t>
            </a:r>
            <a:r>
              <a:rPr lang="el-GR" sz="105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λόγω αναφερόμενων εμέτων προ 6ώρου. </a:t>
            </a:r>
          </a:p>
          <a:p>
            <a:pPr lvl="0" algn="just">
              <a:lnSpc>
                <a:spcPts val="1500"/>
              </a:lnSpc>
            </a:pPr>
            <a:r>
              <a:rPr lang="el-GR" sz="105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Ο ασθενής ήταν υπό αγωγή με </a:t>
            </a:r>
            <a:r>
              <a:rPr lang="el-GR" sz="105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μεθοτρεξάτη</a:t>
            </a:r>
            <a:r>
              <a:rPr lang="el-GR" sz="105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l-GR" sz="105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αδαλιμουμάμπη</a:t>
            </a:r>
            <a:r>
              <a:rPr lang="el-GR" sz="105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και </a:t>
            </a:r>
            <a:r>
              <a:rPr lang="el-GR" sz="105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πρεδνιζολόνη</a:t>
            </a:r>
            <a:r>
              <a:rPr lang="el-GR" sz="105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Επίσης, ελάμβανε </a:t>
            </a:r>
            <a:r>
              <a:rPr lang="el-GR" sz="105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αμοξυκιλλίνη</a:t>
            </a:r>
            <a:r>
              <a:rPr lang="el-GR" sz="105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l-GR" sz="105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κλαβουλανικό</a:t>
            </a:r>
            <a:r>
              <a:rPr lang="el-GR" sz="105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οξύ προ 48ώρου λόγω συρραφής θλαστικού τραύματος στο ΔΕ γόνατο, κατόπιν πτώσης. </a:t>
            </a:r>
          </a:p>
          <a:p>
            <a:pPr lvl="0" algn="just">
              <a:lnSpc>
                <a:spcPts val="1500"/>
              </a:lnSpc>
            </a:pPr>
            <a:r>
              <a:rPr lang="el-GR" sz="105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Μετά από 24ώρες εξήλθε, με οδηγίες διατροφής. Την επόμενη ημέρα προσήλθε απύρετος στο </a:t>
            </a:r>
            <a:r>
              <a:rPr lang="el-GR" sz="105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Γ.Ν.Θεσσαλονίκης</a:t>
            </a:r>
            <a:r>
              <a:rPr lang="el-GR" sz="105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«Γ.ΓΕΝΝΗΜΑΤΑΣ» με διαπύηση του τραύματος, όπου και έγινε εισαγωγή του στην παιδοχειρουργική κλινική. </a:t>
            </a:r>
          </a:p>
          <a:p>
            <a:pPr lvl="0" algn="just">
              <a:lnSpc>
                <a:spcPts val="1500"/>
              </a:lnSpc>
            </a:pPr>
            <a:r>
              <a:rPr lang="el-GR" sz="105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Η ακτινογραφία ΔΕ γόνατος ανέδειξε φλεγμονή μαλακών μορίων στο έξω τμήμα, ενώ ο λοιπός εργαστηριακός έλεγχος ήταν φυσιολογικός. </a:t>
            </a:r>
          </a:p>
          <a:p>
            <a:pPr lvl="0" algn="just">
              <a:lnSpc>
                <a:spcPts val="1500"/>
              </a:lnSpc>
            </a:pPr>
            <a:r>
              <a:rPr lang="el-GR" sz="105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Η καλλιέργεια πύου τραύματος, ανέδειξε </a:t>
            </a:r>
            <a:r>
              <a:rPr lang="el-GR" sz="105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gram</a:t>
            </a:r>
            <a:r>
              <a:rPr lang="el-GR" sz="105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(-) βακτηρίδιο. </a:t>
            </a:r>
            <a:r>
              <a:rPr lang="el-GR" sz="105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l-GR" sz="105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μικρόβιο </a:t>
            </a:r>
            <a:r>
              <a:rPr lang="el-GR" sz="105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ταυτοποιήθηκε</a:t>
            </a:r>
            <a:r>
              <a:rPr lang="el-GR" sz="105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ως </a:t>
            </a:r>
            <a:r>
              <a:rPr lang="el-GR" sz="105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Leclercia</a:t>
            </a:r>
            <a:r>
              <a:rPr lang="el-GR" sz="105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05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adecarboxylata</a:t>
            </a:r>
            <a:r>
              <a:rPr lang="el-GR" sz="105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με το αυτοματοποιημένο σύστημα </a:t>
            </a:r>
            <a:r>
              <a:rPr lang="el-GR" sz="105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Vitek</a:t>
            </a:r>
            <a:r>
              <a:rPr lang="el-GR" sz="105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2 (</a:t>
            </a:r>
            <a:r>
              <a:rPr lang="el-GR" sz="105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bioMerieux</a:t>
            </a:r>
            <a:r>
              <a:rPr lang="el-GR" sz="105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), με το οποίο πραγματοποιήθηκε και ο προσδιορισμός </a:t>
            </a:r>
            <a:r>
              <a:rPr lang="el-GR" sz="105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MICs</a:t>
            </a:r>
            <a:r>
              <a:rPr lang="el-GR" sz="105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Το στέλεχος βρέθηκε ευαίσθητο σε όλα τα αντιβιοτικά εκτός από την </a:t>
            </a:r>
            <a:r>
              <a:rPr lang="el-GR" sz="105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φωσφομυκίνη</a:t>
            </a:r>
            <a:r>
              <a:rPr lang="el-GR" sz="105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lvl="0" algn="just">
              <a:lnSpc>
                <a:spcPts val="1500"/>
              </a:lnSpc>
            </a:pPr>
            <a:r>
              <a:rPr lang="el-GR" sz="105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Ο ασθενής έλαβε ενδοφλέβια αγωγή </a:t>
            </a:r>
            <a:r>
              <a:rPr lang="el-GR" sz="105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α</a:t>
            </a:r>
            <a:r>
              <a:rPr lang="el-GR" sz="105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μοξυκιλλίνη</a:t>
            </a:r>
            <a:r>
              <a:rPr lang="el-GR" sz="105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l-GR" sz="105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κλαβουλανικό</a:t>
            </a:r>
            <a:r>
              <a:rPr lang="el-GR" sz="105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05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οξύ και </a:t>
            </a:r>
            <a:r>
              <a:rPr lang="el-GR" sz="105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αμικασίνη</a:t>
            </a:r>
            <a:r>
              <a:rPr lang="el-GR" sz="105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και εξήλθε με αντιβιοτική θεραπεία από το στόμα.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659" y="411510"/>
            <a:ext cx="2449951" cy="24574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sp>
        <p:nvSpPr>
          <p:cNvPr id="5" name="Θέση κειμένου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1259632" y="339502"/>
            <a:ext cx="3960440" cy="360040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tx1"/>
                </a:solidFill>
              </a:rPr>
              <a:t>ΠΕΡΙΓΡΑΦΗ ΠΕΡΙΣΤΑΤΙΚΟΥ</a:t>
            </a:r>
            <a:endParaRPr lang="el-GR" b="1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751" y="3291830"/>
            <a:ext cx="2244249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89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ιμένου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13 - TextBox"/>
          <p:cNvSpPr txBox="1"/>
          <p:nvPr/>
        </p:nvSpPr>
        <p:spPr>
          <a:xfrm>
            <a:off x="1547664" y="165869"/>
            <a:ext cx="3816424" cy="33855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ΣΥΜΠΕΡΑΣΜΑΤΑ</a:t>
            </a:r>
            <a:endParaRPr kumimoji="0" lang="el-GR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0" y="843558"/>
            <a:ext cx="7020272" cy="2952328"/>
          </a:xfrm>
          <a:prstGeom prst="rect">
            <a:avLst/>
          </a:prstGeom>
          <a:solidFill>
            <a:srgbClr val="A9C0C7"/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17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l-G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Η </a:t>
            </a:r>
            <a:r>
              <a:rPr lang="el-GR" sz="1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Leclercia</a:t>
            </a:r>
            <a:r>
              <a:rPr lang="el-G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adecarboxylata</a:t>
            </a:r>
            <a:r>
              <a:rPr lang="el-G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έχει ενοχοποιηθεί για </a:t>
            </a:r>
            <a:r>
              <a:rPr lang="el-GR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μυοσκελετικές</a:t>
            </a:r>
            <a:r>
              <a:rPr lang="el-G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λοιμώξεις σε </a:t>
            </a:r>
            <a:r>
              <a:rPr lang="el-GR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ανοσοκατεσταλμένους</a:t>
            </a:r>
            <a:r>
              <a:rPr lang="el-G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και </a:t>
            </a:r>
            <a:r>
              <a:rPr lang="el-G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ενήλικες ασθενείς αλλά είναι λίγες οι αναφορές στην παιδιατρική.</a:t>
            </a:r>
          </a:p>
          <a:p>
            <a:pPr algn="just">
              <a:lnSpc>
                <a:spcPts val="1700"/>
              </a:lnSpc>
              <a:buFont typeface="Wingdings" pitchFamily="2" charset="2"/>
              <a:buChar char="v"/>
            </a:pPr>
            <a:endParaRPr lang="el-G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1700"/>
              </a:lnSpc>
              <a:buFont typeface="Wingdings" pitchFamily="2" charset="2"/>
              <a:buChar char="v"/>
            </a:pPr>
            <a:r>
              <a:rPr lang="el-G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Το περιστατικό αυτό αναδεικνύει την ανάγκη για συνεχή επαγρύπνηση και μεγαλύτερη </a:t>
            </a:r>
            <a:r>
              <a:rPr lang="el-G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ευαισθητοποίηση σχετικά </a:t>
            </a:r>
            <a:r>
              <a:rPr lang="el-G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με την απειλή σπάνιων μικροοργανισμών, όπως η </a:t>
            </a:r>
            <a:r>
              <a:rPr lang="el-GR" sz="1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Leclercia</a:t>
            </a:r>
            <a:r>
              <a:rPr lang="el-GR" sz="1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adecarboxylata</a:t>
            </a:r>
            <a:r>
              <a:rPr lang="el-G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σε </a:t>
            </a:r>
            <a:r>
              <a:rPr lang="el-G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ανοσοκατεσταλμένους</a:t>
            </a:r>
            <a:r>
              <a:rPr lang="el-G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παιδιατρικούς </a:t>
            </a:r>
            <a:r>
              <a:rPr lang="el-G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ασθενείς.</a:t>
            </a:r>
          </a:p>
          <a:p>
            <a:pPr algn="just">
              <a:lnSpc>
                <a:spcPts val="1700"/>
              </a:lnSpc>
              <a:buFont typeface="Wingdings" pitchFamily="2" charset="2"/>
              <a:buChar char="v"/>
            </a:pPr>
            <a:endParaRPr lang="el-G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1700"/>
              </a:lnSpc>
              <a:buFont typeface="Wingdings" pitchFamily="2" charset="2"/>
              <a:buChar char="v"/>
            </a:pPr>
            <a:r>
              <a:rPr lang="el-G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Φαίνεται πως η </a:t>
            </a:r>
            <a:r>
              <a:rPr lang="el-GR" sz="1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Leclercia</a:t>
            </a:r>
            <a:r>
              <a:rPr lang="el-G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adecarboxylata</a:t>
            </a:r>
            <a:r>
              <a:rPr lang="el-G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αποτελεί ένα πιθανόν αναδυόμενο δυνητικό παθογόνο που </a:t>
            </a:r>
            <a:r>
              <a:rPr lang="el-G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προκαλεί </a:t>
            </a:r>
            <a:r>
              <a:rPr lang="el-G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λοίμωξη στο </a:t>
            </a:r>
            <a:r>
              <a:rPr lang="el-GR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μυοσκελετικό</a:t>
            </a:r>
            <a:r>
              <a:rPr lang="el-G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ιστό των παιδιών</a:t>
            </a:r>
            <a:r>
              <a:rPr lang="el-G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l-G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l-G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8568201" y="0"/>
            <a:ext cx="5757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ΑΑ21</a:t>
            </a:r>
          </a:p>
        </p:txBody>
      </p:sp>
      <p:pic>
        <p:nvPicPr>
          <p:cNvPr id="9" name="Εικόνα 8" descr="Leclercia adecarboxylat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003798"/>
            <a:ext cx="2229036" cy="144016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/>
          </a:sp3d>
        </p:spPr>
      </p:pic>
      <p:pic>
        <p:nvPicPr>
          <p:cNvPr id="1026" name="Picture 2" descr="Leclercia adecarboxylata | MacConkey, 24 hours incubation | Flick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652" y="1491630"/>
            <a:ext cx="1907836" cy="1430877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  <a:sp3d>
            <a:bevelT prst="angle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08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λεκτό">
  <a:themeElements>
    <a:clrScheme name="Πλεκτό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Πλεκτό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360</TotalTime>
  <Words>335</Words>
  <Application>Microsoft Office PowerPoint</Application>
  <PresentationFormat>Προβολή στην οθόνη (16:9)</PresentationFormat>
  <Paragraphs>27</Paragraphs>
  <Slides>3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Πλεκτό</vt:lpstr>
      <vt:lpstr>Παρουσίαση του PowerPoint</vt:lpstr>
      <vt:lpstr>   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Μαγδαληνή Τσεκούρα1, Ευπραξία Βαρβάρα1, Σοφία Ζώτου1, Χρυσούλα Μπελαή1, Ιωάννης Καψάλης1, Μαγδαληνή Μητρούδη2, Χαράλαμπος Δοιτσίδης2, Χριστίνα Παντελή2 Κωνσταντίνα Κοντοπούλου1 1Μικροβιολογικό Εργαστήριο Γ.Ν.Θ. «Γ.ΓΕΝΝΗΜΑΤΑΣ»  2Παιδοχειρουργική Κλινική Γ.Ν.Θ. «Γ.ΓΕΝΝΗΜΑΤΑΣ»</dc:title>
  <dc:creator>Cougar PC</dc:creator>
  <cp:lastModifiedBy>admin</cp:lastModifiedBy>
  <cp:revision>84</cp:revision>
  <dcterms:created xsi:type="dcterms:W3CDTF">2023-10-14T19:51:40Z</dcterms:created>
  <dcterms:modified xsi:type="dcterms:W3CDTF">2023-10-27T11:17:55Z</dcterms:modified>
</cp:coreProperties>
</file>