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256" r:id="rId2"/>
    <p:sldId id="259" r:id="rId3"/>
    <p:sldId id="260" r:id="rId4"/>
  </p:sldIdLst>
  <p:sldSz cx="9144000" cy="5143500" type="screen16x9"/>
  <p:notesSz cx="6858000" cy="9144000"/>
  <p:defaultTextStyle>
    <a:defPPr>
      <a:defRPr lang="el-GR"/>
    </a:defPPr>
    <a:lvl1pPr marL="0" algn="l" defTabSz="816273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08137" algn="l" defTabSz="816273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816273" algn="l" defTabSz="816273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224410" algn="l" defTabSz="816273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632547" algn="l" defTabSz="816273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040684" algn="l" defTabSz="816273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2448820" algn="l" defTabSz="816273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2856957" algn="l" defTabSz="816273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3265094" algn="l" defTabSz="816273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9C0C7"/>
    <a:srgbClr val="8DADB5"/>
    <a:srgbClr val="BDD0D5"/>
    <a:srgbClr val="FFCC99"/>
    <a:srgbClr val="CCFFFF"/>
    <a:srgbClr val="A50021"/>
    <a:srgbClr val="CC3300"/>
    <a:srgbClr val="FFCC66"/>
    <a:srgbClr val="EEB500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5543" autoAdjust="0"/>
  </p:normalViewPr>
  <p:slideViewPr>
    <p:cSldViewPr>
      <p:cViewPr varScale="1">
        <p:scale>
          <a:sx n="149" d="100"/>
          <a:sy n="149" d="100"/>
        </p:scale>
        <p:origin x="-582" y="-9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3E37F5-4E9B-43B0-AC17-89CA38223AD5}" type="datetimeFigureOut">
              <a:rPr lang="el-GR" smtClean="0"/>
              <a:pPr/>
              <a:t>27/10/2023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B08DFB-99AA-496E-BA4B-7192B77237C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959058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16273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08137" algn="l" defTabSz="816273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16273" algn="l" defTabSz="816273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24410" algn="l" defTabSz="816273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32547" algn="l" defTabSz="816273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040684" algn="l" defTabSz="816273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448820" algn="l" defTabSz="816273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856957" algn="l" defTabSz="816273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265094" algn="l" defTabSz="816273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B08DFB-99AA-496E-BA4B-7192B77237C8}" type="slidenum">
              <a:rPr lang="el-GR" smtClean="0"/>
              <a:pPr/>
              <a:t>1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22858"/>
            <a:ext cx="9067800" cy="5166955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27/10/2023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3" name="Rectangle 112"/>
          <p:cNvSpPr/>
          <p:nvPr/>
        </p:nvSpPr>
        <p:spPr>
          <a:xfrm>
            <a:off x="0" y="1428750"/>
            <a:ext cx="4953000" cy="234315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1543050"/>
            <a:ext cx="4801394" cy="2115741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597819"/>
            <a:ext cx="4419600" cy="1200245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2800350"/>
            <a:ext cx="4419600" cy="8001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27/10/2023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27/10/2023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27/10/2023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2" y="-22859"/>
            <a:ext cx="9067799" cy="363474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3233376"/>
            <a:ext cx="9144000" cy="142875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3290526"/>
            <a:ext cx="9144000" cy="1191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4603785"/>
            <a:ext cx="9144000" cy="1191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216023"/>
            <a:ext cx="8305800" cy="310987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3347676"/>
            <a:ext cx="8305800" cy="85725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27/10/2023</a:t>
            </a:fld>
            <a:endParaRPr lang="el-GR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27/10/2023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27/10/2023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27/10/2023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27/10/2023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04788"/>
            <a:ext cx="548640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27/10/2023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7" name="Rectangle 36"/>
          <p:cNvSpPr/>
          <p:nvPr/>
        </p:nvSpPr>
        <p:spPr>
          <a:xfrm>
            <a:off x="0" y="1172718"/>
            <a:ext cx="2761488" cy="2484882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505347" y="2415905"/>
            <a:ext cx="226314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284732"/>
            <a:ext cx="2651760" cy="1191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3550158"/>
            <a:ext cx="2651760" cy="1191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426464"/>
            <a:ext cx="2377440" cy="10287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2455164"/>
            <a:ext cx="2377440" cy="10287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285750"/>
            <a:ext cx="5562600" cy="42291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μια εικόνα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27/10/2023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3" name="Rectangle 32"/>
          <p:cNvSpPr/>
          <p:nvPr/>
        </p:nvSpPr>
        <p:spPr>
          <a:xfrm>
            <a:off x="0" y="1172718"/>
            <a:ext cx="2761488" cy="2484882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505347" y="2415905"/>
            <a:ext cx="226314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284732"/>
            <a:ext cx="2651760" cy="1191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3550158"/>
            <a:ext cx="2651760" cy="1191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428750"/>
            <a:ext cx="2377440" cy="10287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2457450"/>
            <a:ext cx="2377440" cy="10287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02870"/>
            <a:ext cx="8869680" cy="493776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34306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27/10/2023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4734306"/>
            <a:ext cx="348175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34306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0" y="214297"/>
            <a:ext cx="9144000" cy="773277"/>
          </a:xfrm>
          <a:solidFill>
            <a:srgbClr val="FFCC99"/>
          </a:solidFill>
        </p:spPr>
        <p:txBody>
          <a:bodyPr>
            <a:noAutofit/>
          </a:bodyPr>
          <a:lstStyle/>
          <a:p>
            <a:r>
              <a:rPr lang="el-GR" sz="1100" b="1" cap="all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πΕΡΙΣΤΑΤΙΚο</a:t>
            </a:r>
            <a:r>
              <a:rPr lang="el-GR" sz="1100" b="1" cap="all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ΛΟΙΜΩΞΗΣ </a:t>
            </a:r>
            <a:r>
              <a:rPr lang="el-GR" sz="1100" b="1" cap="all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απο</a:t>
            </a:r>
            <a:r>
              <a:rPr lang="el-GR" sz="1100" b="1" cap="all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100" b="1" i="1" cap="all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Leclercia adecarboxylata</a:t>
            </a:r>
            <a:r>
              <a:rPr lang="el-GR" sz="1100" b="1" cap="all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σε </a:t>
            </a:r>
            <a:r>
              <a:rPr lang="el-GR" sz="1100" b="1" cap="all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παιδιατρικο</a:t>
            </a:r>
            <a:r>
              <a:rPr lang="el-GR" sz="1100" b="1" cap="all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sz="1100" b="1" cap="all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ασθενη</a:t>
            </a:r>
            <a:r>
              <a:rPr lang="el-GR" sz="1100" b="1" cap="all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με </a:t>
            </a:r>
            <a:r>
              <a:rPr lang="el-GR" sz="1100" b="1" cap="all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Νεανικη</a:t>
            </a:r>
            <a:r>
              <a:rPr lang="el-GR" sz="1100" b="1" cap="all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sz="1100" b="1" cap="all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Ιδιοπαθη</a:t>
            </a:r>
            <a:r>
              <a:rPr lang="el-GR" sz="1100" b="1" cap="all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sz="1100" b="1" cap="all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Αρθριτιδα</a:t>
            </a:r>
            <a:endParaRPr lang="el-GR" sz="1100" b="1" cap="all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l-GR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Μαγδαληνή Τσεκούρα</a:t>
            </a:r>
            <a:r>
              <a:rPr lang="el-GR" sz="800" baseline="30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l-GR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Ευπραξία Βαρβάρα</a:t>
            </a:r>
            <a:r>
              <a:rPr lang="el-GR" sz="800" baseline="30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l-GR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Σοφία Ζώτου</a:t>
            </a:r>
            <a:r>
              <a:rPr lang="el-GR" sz="800" baseline="30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l-GR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Χρυσούλα Μπελαή</a:t>
            </a:r>
            <a:r>
              <a:rPr lang="el-GR" sz="800" baseline="30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l-GR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en-US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Ιωάννης Καψάλης</a:t>
            </a:r>
            <a:r>
              <a:rPr lang="el-GR" sz="800" baseline="30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l-GR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en-US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Μαγδαληνή Μητρούδη</a:t>
            </a:r>
            <a:r>
              <a:rPr lang="el-GR" sz="800" baseline="30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l-GR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en-US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Χαράλαμπος</a:t>
            </a:r>
            <a:r>
              <a:rPr lang="en-US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Δοιτσίδης</a:t>
            </a:r>
            <a:r>
              <a:rPr lang="el-GR" sz="800" baseline="30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l-GR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en-US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Χριστίνα Παντελή</a:t>
            </a:r>
            <a:r>
              <a:rPr lang="el-GR" sz="800" baseline="30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l-GR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Κωνσταντίνα Κοντοπούλου</a:t>
            </a:r>
            <a:r>
              <a:rPr lang="el-GR" sz="800" baseline="30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sz="800" baseline="30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800" baseline="30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US" sz="800" baseline="30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l-GR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Εργαστήριο </a:t>
            </a:r>
            <a:r>
              <a:rPr lang="el-GR" sz="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Βιοπαθολογίας</a:t>
            </a:r>
            <a:r>
              <a:rPr lang="el-GR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Γ.Ν.Θ. «Γ.ΓΕΝΝΗΜΑΤΑΣ» </a:t>
            </a:r>
            <a:r>
              <a:rPr lang="en-US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US" sz="800" baseline="30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l-GR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Α' Κλινική Χειρουργικής Παίδων Α.Π.Θ., Γ.Ν.Θ. «Γ.ΓΕΝΝΗΜΑΤΑΣ» </a:t>
            </a:r>
            <a:endParaRPr lang="el-GR" sz="13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l-GR" sz="13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- TextBox"/>
          <p:cNvSpPr txBox="1"/>
          <p:nvPr/>
        </p:nvSpPr>
        <p:spPr>
          <a:xfrm>
            <a:off x="8583617" y="0"/>
            <a:ext cx="560385" cy="267091"/>
          </a:xfrm>
          <a:prstGeom prst="rect">
            <a:avLst/>
          </a:prstGeom>
          <a:noFill/>
        </p:spPr>
        <p:txBody>
          <a:bodyPr wrap="square" lIns="81627" tIns="40814" rIns="81627" bIns="40814" rtlCol="0">
            <a:spAutoFit/>
          </a:bodyPr>
          <a:lstStyle/>
          <a:p>
            <a:r>
              <a:rPr lang="el-GR" sz="1200" b="1" dirty="0" smtClean="0">
                <a:latin typeface="Arial" pitchFamily="34" charset="0"/>
                <a:cs typeface="Arial" pitchFamily="34" charset="0"/>
              </a:rPr>
              <a:t>ΑΑ21</a:t>
            </a:r>
            <a:endParaRPr lang="el-GR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107504" y="3003798"/>
            <a:ext cx="4680520" cy="460439"/>
          </a:xfrm>
          <a:prstGeom prst="rect">
            <a:avLst/>
          </a:prstGeom>
          <a:noFill/>
        </p:spPr>
        <p:txBody>
          <a:bodyPr wrap="square" lIns="24186" tIns="12093" rIns="24186" bIns="12093" rtlCol="0">
            <a:spAutoFit/>
          </a:bodyPr>
          <a:lstStyle/>
          <a:p>
            <a:pPr algn="just">
              <a:lnSpc>
                <a:spcPts val="1700"/>
              </a:lnSpc>
            </a:pPr>
            <a:r>
              <a:rPr lang="el-GR" sz="1100" dirty="0" smtClean="0">
                <a:latin typeface="Arial" pitchFamily="34" charset="0"/>
                <a:cs typeface="Arial" pitchFamily="34" charset="0"/>
              </a:rPr>
              <a:t>Η παρουσίαση περιστατικού από λοίμωξη με </a:t>
            </a:r>
            <a:r>
              <a:rPr lang="el-GR" sz="1100" i="1" dirty="0" smtClean="0">
                <a:latin typeface="Arial" pitchFamily="34" charset="0"/>
                <a:cs typeface="Arial" pitchFamily="34" charset="0"/>
              </a:rPr>
              <a:t>Leclercia </a:t>
            </a:r>
            <a:r>
              <a:rPr lang="el-GR" sz="1100" i="1" dirty="0" err="1" smtClean="0">
                <a:latin typeface="Arial" pitchFamily="34" charset="0"/>
                <a:cs typeface="Arial" pitchFamily="34" charset="0"/>
              </a:rPr>
              <a:t>adecarboxylata</a:t>
            </a:r>
            <a:r>
              <a:rPr lang="el-GR" sz="1100" i="1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1100" i="1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ts val="1700"/>
              </a:lnSpc>
            </a:pPr>
            <a:r>
              <a:rPr lang="el-GR" sz="1100" dirty="0" smtClean="0">
                <a:latin typeface="Arial" pitchFamily="34" charset="0"/>
                <a:cs typeface="Arial" pitchFamily="34" charset="0"/>
              </a:rPr>
              <a:t>σε θλαστικό τραύμα παιδιού υπό έδαφος Νεανικής Ιδιοπαθούς Αρθρίτιδας</a:t>
            </a:r>
            <a:endParaRPr lang="el-GR" sz="1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882926" y="2690815"/>
            <a:ext cx="2681130" cy="270643"/>
          </a:xfrm>
          <a:prstGeom prst="rect">
            <a:avLst/>
          </a:prstGeom>
          <a:noFill/>
        </p:spPr>
        <p:txBody>
          <a:bodyPr wrap="square" lIns="24186" tIns="12093" rIns="24186" bIns="12093" rtlCol="0">
            <a:spAutoFit/>
          </a:bodyPr>
          <a:lstStyle/>
          <a:p>
            <a:endParaRPr lang="el-GR" dirty="0"/>
          </a:p>
        </p:txBody>
      </p:sp>
      <p:sp>
        <p:nvSpPr>
          <p:cNvPr id="9" name="8 - TextBox"/>
          <p:cNvSpPr txBox="1"/>
          <p:nvPr/>
        </p:nvSpPr>
        <p:spPr>
          <a:xfrm>
            <a:off x="28468" y="1563638"/>
            <a:ext cx="4759556" cy="896456"/>
          </a:xfrm>
          <a:prstGeom prst="rect">
            <a:avLst/>
          </a:prstGeom>
          <a:noFill/>
        </p:spPr>
        <p:txBody>
          <a:bodyPr wrap="square" lIns="24186" tIns="12093" rIns="24186" bIns="12093" rtlCol="0">
            <a:spAutoFit/>
          </a:bodyPr>
          <a:lstStyle/>
          <a:p>
            <a:pPr algn="ctr">
              <a:lnSpc>
                <a:spcPts val="1700"/>
              </a:lnSpc>
            </a:pPr>
            <a:r>
              <a:rPr lang="el-GR" sz="1100" dirty="0" smtClean="0">
                <a:latin typeface="Arial" pitchFamily="34" charset="0"/>
                <a:cs typeface="Arial" pitchFamily="34" charset="0"/>
              </a:rPr>
              <a:t>Η </a:t>
            </a:r>
            <a:r>
              <a:rPr lang="el-GR" sz="1100" i="1" dirty="0" smtClean="0">
                <a:latin typeface="Arial" pitchFamily="34" charset="0"/>
                <a:cs typeface="Arial" pitchFamily="34" charset="0"/>
              </a:rPr>
              <a:t>Leclercia</a:t>
            </a:r>
            <a:r>
              <a:rPr lang="el-GR" sz="1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1100" i="1" dirty="0" smtClean="0">
                <a:latin typeface="Arial" pitchFamily="34" charset="0"/>
                <a:cs typeface="Arial" pitchFamily="34" charset="0"/>
              </a:rPr>
              <a:t>adecarboxylata</a:t>
            </a:r>
            <a:r>
              <a:rPr lang="el-GR" sz="1100" dirty="0" smtClean="0">
                <a:latin typeface="Arial" pitchFamily="34" charset="0"/>
                <a:cs typeface="Arial" pitchFamily="34" charset="0"/>
              </a:rPr>
              <a:t> είναι αερόβιο Gram(-) </a:t>
            </a:r>
            <a:endParaRPr lang="en-US" sz="1100" dirty="0" smtClean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ts val="1700"/>
              </a:lnSpc>
            </a:pPr>
            <a:r>
              <a:rPr lang="el-GR" sz="1100" dirty="0" smtClean="0">
                <a:latin typeface="Arial" pitchFamily="34" charset="0"/>
                <a:cs typeface="Arial" pitchFamily="34" charset="0"/>
              </a:rPr>
              <a:t>βακτηρίδιο της οικογένειας </a:t>
            </a:r>
            <a:r>
              <a:rPr lang="el-GR" sz="1100" i="1" dirty="0" err="1" smtClean="0">
                <a:latin typeface="Arial" pitchFamily="34" charset="0"/>
                <a:cs typeface="Arial" pitchFamily="34" charset="0"/>
              </a:rPr>
              <a:t>Enterobacteriaceae</a:t>
            </a:r>
            <a:r>
              <a:rPr lang="el-GR" sz="1100" i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>
              <a:lnSpc>
                <a:spcPts val="1700"/>
              </a:lnSpc>
            </a:pPr>
            <a:r>
              <a:rPr lang="en-US" sz="1100" dirty="0">
                <a:latin typeface="Arial" pitchFamily="34" charset="0"/>
                <a:cs typeface="Arial" pitchFamily="34" charset="0"/>
              </a:rPr>
              <a:t>B</a:t>
            </a:r>
            <a:r>
              <a:rPr lang="el-GR" sz="1100" dirty="0" err="1" smtClean="0">
                <a:latin typeface="Arial" pitchFamily="34" charset="0"/>
                <a:cs typeface="Arial" pitchFamily="34" charset="0"/>
              </a:rPr>
              <a:t>ρίσκεται</a:t>
            </a:r>
            <a:r>
              <a:rPr lang="el-GR" sz="1100" dirty="0" smtClean="0">
                <a:latin typeface="Arial" pitchFamily="34" charset="0"/>
                <a:cs typeface="Arial" pitchFamily="34" charset="0"/>
              </a:rPr>
              <a:t> παντού στη φύση</a:t>
            </a:r>
            <a:r>
              <a:rPr lang="en-US" sz="11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en-US" sz="1100" dirty="0">
                <a:latin typeface="Arial" pitchFamily="34" charset="0"/>
                <a:cs typeface="Arial" pitchFamily="34" charset="0"/>
              </a:rPr>
              <a:t> </a:t>
            </a:r>
            <a:r>
              <a:rPr lang="el-GR" sz="1100" dirty="0" smtClean="0">
                <a:latin typeface="Arial" pitchFamily="34" charset="0"/>
                <a:cs typeface="Arial" pitchFamily="34" charset="0"/>
              </a:rPr>
              <a:t>ωστόσο</a:t>
            </a:r>
            <a:r>
              <a:rPr lang="en-US" sz="1100" dirty="0">
                <a:latin typeface="Arial" pitchFamily="34" charset="0"/>
                <a:cs typeface="Arial" pitchFamily="34" charset="0"/>
              </a:rPr>
              <a:t> </a:t>
            </a:r>
            <a:r>
              <a:rPr lang="el-GR" sz="1100" dirty="0" smtClean="0">
                <a:latin typeface="Arial" pitchFamily="34" charset="0"/>
                <a:cs typeface="Arial" pitchFamily="34" charset="0"/>
              </a:rPr>
              <a:t>αποτελεί </a:t>
            </a:r>
            <a:endParaRPr lang="en-US" sz="1100" dirty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ts val="1700"/>
              </a:lnSpc>
            </a:pPr>
            <a:r>
              <a:rPr lang="el-GR" sz="1100" dirty="0" smtClean="0">
                <a:latin typeface="Arial" pitchFamily="34" charset="0"/>
                <a:cs typeface="Arial" pitchFamily="34" charset="0"/>
              </a:rPr>
              <a:t>σπάνιο παθογόνο για τον άνθρωπο</a:t>
            </a:r>
            <a:endParaRPr lang="el-GR" sz="1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11 - TextBox"/>
          <p:cNvSpPr txBox="1"/>
          <p:nvPr/>
        </p:nvSpPr>
        <p:spPr>
          <a:xfrm>
            <a:off x="1115616" y="2624013"/>
            <a:ext cx="2592288" cy="307777"/>
          </a:xfrm>
          <a:prstGeom prst="rect">
            <a:avLst/>
          </a:prstGeom>
          <a:solidFill>
            <a:srgbClr val="FFCC99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ΣΚΟΠΟΣ</a:t>
            </a:r>
          </a:p>
        </p:txBody>
      </p:sp>
      <p:pic>
        <p:nvPicPr>
          <p:cNvPr id="10" name="Picture 2" descr="C:\Users\Cougar PC\Desktop\Νέα εικόνα (4).bm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80112" y="1203598"/>
            <a:ext cx="2160240" cy="2880320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prst="angle"/>
          </a:sp3d>
        </p:spPr>
      </p:pic>
      <p:pic>
        <p:nvPicPr>
          <p:cNvPr id="11" name="Picture 3" descr="C:\Users\Cougar PC\Desktop\Νέα εικόνα (2).png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-20000" contrast="2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6084168" y="3075806"/>
            <a:ext cx="1440160" cy="74676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>
          <a:xfrm>
            <a:off x="0" y="3219822"/>
            <a:ext cx="7416824" cy="929258"/>
          </a:xfrm>
        </p:spPr>
        <p:txBody>
          <a:bodyPr anchor="ctr">
            <a:noAutofit/>
          </a:bodyPr>
          <a:lstStyle/>
          <a:p>
            <a:pPr lvl="0" algn="ctr" defTabSz="816273">
              <a:spcBef>
                <a:spcPts val="0"/>
              </a:spcBef>
              <a:tabLst/>
            </a:pPr>
            <a:r>
              <a:rPr lang="en-US" sz="2600" spc="0" dirty="0" smtClean="0">
                <a:ln>
                  <a:noFill/>
                </a:ln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600" spc="0" dirty="0" smtClean="0">
                <a:ln>
                  <a:noFill/>
                </a:ln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</a:br>
            <a:r>
              <a:rPr lang="en-US" sz="2600" spc="0" dirty="0">
                <a:ln>
                  <a:noFill/>
                </a:ln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600" spc="0" dirty="0">
                <a:ln>
                  <a:noFill/>
                </a:ln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</a:br>
            <a:r>
              <a:rPr lang="el-GR" sz="3200" spc="0" dirty="0">
                <a:ln>
                  <a:noFill/>
                </a:ln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l-GR" sz="3200" spc="0" dirty="0">
                <a:ln>
                  <a:noFill/>
                </a:ln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endParaRPr lang="el-GR" sz="3200" dirty="0"/>
          </a:p>
        </p:txBody>
      </p:sp>
      <p:sp>
        <p:nvSpPr>
          <p:cNvPr id="7" name="Ορθογώνιο 6"/>
          <p:cNvSpPr/>
          <p:nvPr/>
        </p:nvSpPr>
        <p:spPr>
          <a:xfrm>
            <a:off x="8568201" y="-1"/>
            <a:ext cx="57579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ΑΑ21</a:t>
            </a:r>
          </a:p>
        </p:txBody>
      </p:sp>
      <p:sp>
        <p:nvSpPr>
          <p:cNvPr id="9" name="Ορθογώνιο 8"/>
          <p:cNvSpPr/>
          <p:nvPr/>
        </p:nvSpPr>
        <p:spPr>
          <a:xfrm>
            <a:off x="179512" y="915566"/>
            <a:ext cx="6480720" cy="3384376"/>
          </a:xfrm>
          <a:prstGeom prst="rect">
            <a:avLst/>
          </a:prstGeom>
          <a:solidFill>
            <a:srgbClr val="A9C0C7"/>
          </a:solidFill>
          <a:ln>
            <a:solidFill>
              <a:schemeClr val="accent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 prstMaterial="matte">
            <a:bevelT w="152400" h="50800" prst="softRound"/>
            <a:bevelB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lnSpc>
                <a:spcPts val="1500"/>
              </a:lnSpc>
            </a:pPr>
            <a:r>
              <a:rPr lang="el-GR" sz="105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Αγόρι ηλικίας 10 ετών, με Νεανική Ιδιοπαθή Αρθρίτιδα (από 11μηνών), είχε εισαχθεί στην Παιδιατρική κλινική του </a:t>
            </a:r>
            <a:r>
              <a:rPr lang="el-GR" sz="105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Γ.Ν.Κοζάνης</a:t>
            </a:r>
            <a:r>
              <a:rPr lang="el-GR" sz="105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 λόγω αναφερόμενων εμέτων προ 6ώρου. </a:t>
            </a:r>
          </a:p>
          <a:p>
            <a:pPr lvl="0" algn="just">
              <a:lnSpc>
                <a:spcPts val="1500"/>
              </a:lnSpc>
            </a:pPr>
            <a:r>
              <a:rPr lang="el-GR" sz="105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Ο ασθενής ήταν υπό αγωγή με </a:t>
            </a:r>
            <a:r>
              <a:rPr lang="el-GR" sz="105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μεθοτρεξάτη</a:t>
            </a:r>
            <a:r>
              <a:rPr lang="el-GR" sz="105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l-GR" sz="105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αδαλιμουμάμπη</a:t>
            </a:r>
            <a:r>
              <a:rPr lang="el-GR" sz="105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και </a:t>
            </a:r>
            <a:r>
              <a:rPr lang="el-GR" sz="105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πρεδνιζολόνη</a:t>
            </a:r>
            <a:r>
              <a:rPr lang="el-GR" sz="105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. Επίσης, ελάμβανε </a:t>
            </a:r>
            <a:r>
              <a:rPr lang="el-GR" sz="105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αμοξυκιλλίνη</a:t>
            </a:r>
            <a:r>
              <a:rPr lang="el-GR" sz="105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/</a:t>
            </a:r>
            <a:r>
              <a:rPr lang="el-GR" sz="105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κλαβουλανικό</a:t>
            </a:r>
            <a:r>
              <a:rPr lang="el-GR" sz="105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οξύ προ 48ώρου λόγω συρραφής θλαστικού τραύματος στο ΔΕ γόνατο, κατόπιν πτώσης. </a:t>
            </a:r>
          </a:p>
          <a:p>
            <a:pPr lvl="0" algn="just">
              <a:lnSpc>
                <a:spcPts val="1500"/>
              </a:lnSpc>
            </a:pPr>
            <a:r>
              <a:rPr lang="el-GR" sz="105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Μετά από 24ώρες εξήλθε, με οδηγίες διατροφής. Την επόμενη ημέρα προσήλθε απύρετος στο </a:t>
            </a:r>
            <a:r>
              <a:rPr lang="el-GR" sz="105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Γ.Ν.Θεσσαλονίκης</a:t>
            </a:r>
            <a:r>
              <a:rPr lang="el-GR" sz="105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«Γ.ΓΕΝΝΗΜΑΤΑΣ» με διαπύηση του τραύματος, όπου και έγινε εισαγωγή του στην παιδοχειρουργική κλινική. </a:t>
            </a:r>
          </a:p>
          <a:p>
            <a:pPr lvl="0" algn="just">
              <a:lnSpc>
                <a:spcPts val="1500"/>
              </a:lnSpc>
            </a:pPr>
            <a:r>
              <a:rPr lang="el-GR" sz="105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Η ακτινογραφία ΔΕ γόνατος ανέδειξε φλεγμονή μαλακών μορίων στο έξω τμήμα, ενώ ο λοιπός εργαστηριακός έλεγχος ήταν φυσιολογικός. </a:t>
            </a:r>
          </a:p>
          <a:p>
            <a:pPr lvl="0" algn="just">
              <a:lnSpc>
                <a:spcPts val="1500"/>
              </a:lnSpc>
            </a:pPr>
            <a:r>
              <a:rPr lang="el-GR" sz="105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Η καλλιέργεια πύου τραύματος, ανέδειξε </a:t>
            </a:r>
            <a:r>
              <a:rPr lang="el-GR" sz="105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gram</a:t>
            </a:r>
            <a:r>
              <a:rPr lang="el-GR" sz="105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(-) βακτηρίδιο. </a:t>
            </a:r>
            <a:r>
              <a:rPr lang="el-GR" sz="105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To</a:t>
            </a:r>
            <a:r>
              <a:rPr lang="el-GR" sz="105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μικρόβιο </a:t>
            </a:r>
            <a:r>
              <a:rPr lang="el-GR" sz="105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ταυτοποιήθηκε</a:t>
            </a:r>
            <a:r>
              <a:rPr lang="el-GR" sz="105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ως </a:t>
            </a:r>
            <a:r>
              <a:rPr lang="el-GR" sz="1050" i="1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Leclercia</a:t>
            </a:r>
            <a:r>
              <a:rPr lang="el-GR" sz="105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sz="1050" i="1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adecarboxylata</a:t>
            </a:r>
            <a:r>
              <a:rPr lang="el-GR" sz="105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με το αυτοματοποιημένο σύστημα </a:t>
            </a:r>
            <a:r>
              <a:rPr lang="el-GR" sz="105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Vitek</a:t>
            </a:r>
            <a:r>
              <a:rPr lang="el-GR" sz="105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2 (</a:t>
            </a:r>
            <a:r>
              <a:rPr lang="el-GR" sz="105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bioMerieux</a:t>
            </a:r>
            <a:r>
              <a:rPr lang="el-GR" sz="105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), με το οποίο πραγματοποιήθηκε και ο προσδιορισμός </a:t>
            </a:r>
            <a:r>
              <a:rPr lang="el-GR" sz="105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MICs</a:t>
            </a:r>
            <a:r>
              <a:rPr lang="el-GR" sz="105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. Το στέλεχος βρέθηκε ευαίσθητο σε όλα τα αντιβιοτικά εκτός από την </a:t>
            </a:r>
            <a:r>
              <a:rPr lang="el-GR" sz="105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φωσφομυκίνη</a:t>
            </a:r>
            <a:r>
              <a:rPr lang="el-GR" sz="105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lvl="0" algn="just">
              <a:lnSpc>
                <a:spcPts val="1500"/>
              </a:lnSpc>
            </a:pPr>
            <a:r>
              <a:rPr lang="el-GR" sz="105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Ο ασθενής έλαβε ενδοφλέβια αγωγή </a:t>
            </a:r>
            <a:r>
              <a:rPr lang="el-GR" sz="105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α</a:t>
            </a:r>
            <a:r>
              <a:rPr lang="el-GR" sz="105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μοξυκιλλίνη</a:t>
            </a:r>
            <a:r>
              <a:rPr lang="el-GR" sz="105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/</a:t>
            </a:r>
            <a:r>
              <a:rPr lang="el-GR" sz="105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κλαβουλανικό</a:t>
            </a:r>
            <a:r>
              <a:rPr lang="el-GR" sz="105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sz="105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οξύ και </a:t>
            </a:r>
            <a:r>
              <a:rPr lang="el-GR" sz="105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αμικασίνη</a:t>
            </a:r>
            <a:r>
              <a:rPr lang="el-GR" sz="105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και εξήλθε με αντιβιοτική θεραπεία από το στόμα. 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6659" y="411510"/>
            <a:ext cx="2449951" cy="245745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  <a:extLst/>
        </p:spPr>
      </p:pic>
      <p:sp>
        <p:nvSpPr>
          <p:cNvPr id="5" name="Θέση κειμένου 4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endParaRPr lang="el-GR"/>
          </a:p>
        </p:txBody>
      </p:sp>
      <p:sp>
        <p:nvSpPr>
          <p:cNvPr id="6" name="Ορθογώνιο 5"/>
          <p:cNvSpPr/>
          <p:nvPr/>
        </p:nvSpPr>
        <p:spPr>
          <a:xfrm>
            <a:off x="1259632" y="339502"/>
            <a:ext cx="3960440" cy="360040"/>
          </a:xfrm>
          <a:prstGeom prst="rect">
            <a:avLst/>
          </a:prstGeom>
          <a:solidFill>
            <a:srgbClr val="FFCC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solidFill>
                  <a:schemeClr val="tx1"/>
                </a:solidFill>
              </a:rPr>
              <a:t>ΠΕΡΙΓΡΑΦΗ ΠΕΡΙΣΤΑΤΙΚΟΥ</a:t>
            </a:r>
            <a:endParaRPr lang="el-GR" b="1" dirty="0">
              <a:solidFill>
                <a:schemeClr val="tx1"/>
              </a:solidFill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9751" y="3291830"/>
            <a:ext cx="2244249" cy="115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64890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ιμένου 1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endParaRPr lang="el-GR" dirty="0"/>
          </a:p>
        </p:txBody>
      </p:sp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13 - TextBox"/>
          <p:cNvSpPr txBox="1"/>
          <p:nvPr/>
        </p:nvSpPr>
        <p:spPr>
          <a:xfrm>
            <a:off x="1547664" y="165869"/>
            <a:ext cx="3816424" cy="338554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ΣΥΜΠΕΡΑΣΜΑΤΑ</a:t>
            </a:r>
            <a:endParaRPr kumimoji="0" lang="el-GR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7" name="Ορθογώνιο 6"/>
          <p:cNvSpPr/>
          <p:nvPr/>
        </p:nvSpPr>
        <p:spPr>
          <a:xfrm>
            <a:off x="0" y="843558"/>
            <a:ext cx="7020272" cy="2952328"/>
          </a:xfrm>
          <a:prstGeom prst="rect">
            <a:avLst/>
          </a:prstGeom>
          <a:solidFill>
            <a:srgbClr val="A9C0C7"/>
          </a:solidFill>
          <a:ln w="2857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ts val="1700"/>
              </a:lnSpc>
              <a:buClr>
                <a:schemeClr val="tx1"/>
              </a:buClr>
              <a:buFont typeface="Wingdings" pitchFamily="2" charset="2"/>
              <a:buChar char="v"/>
            </a:pPr>
            <a:r>
              <a:rPr lang="el-GR" sz="1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Η </a:t>
            </a:r>
            <a:r>
              <a:rPr lang="el-GR" sz="1200" i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Leclercia</a:t>
            </a:r>
            <a:r>
              <a:rPr lang="el-GR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sz="1200" i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adecarboxylata</a:t>
            </a:r>
            <a:r>
              <a:rPr lang="el-GR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έχει ενοχοποιηθεί για </a:t>
            </a:r>
            <a:r>
              <a:rPr lang="el-GR" sz="1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μυοσκελετικές</a:t>
            </a:r>
            <a:r>
              <a:rPr lang="el-GR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λοιμώξεις σε </a:t>
            </a:r>
            <a:r>
              <a:rPr lang="el-GR" sz="1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ανοσοκατεσταλμένους</a:t>
            </a:r>
            <a:r>
              <a:rPr lang="el-GR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και </a:t>
            </a:r>
            <a:r>
              <a:rPr lang="el-GR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ενήλικες ασθενείς αλλά είναι λίγες οι αναφορές στην παιδιατρική.</a:t>
            </a:r>
          </a:p>
          <a:p>
            <a:pPr algn="just">
              <a:lnSpc>
                <a:spcPts val="1700"/>
              </a:lnSpc>
              <a:buFont typeface="Wingdings" pitchFamily="2" charset="2"/>
              <a:buChar char="v"/>
            </a:pPr>
            <a:endParaRPr lang="el-GR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ts val="1700"/>
              </a:lnSpc>
              <a:buFont typeface="Wingdings" pitchFamily="2" charset="2"/>
              <a:buChar char="v"/>
            </a:pPr>
            <a:r>
              <a:rPr lang="el-GR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Το περιστατικό αυτό αναδεικνύει την ανάγκη για συνεχή επαγρύπνηση και μεγαλύτερη </a:t>
            </a:r>
            <a:r>
              <a:rPr lang="el-GR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ευαισθητοποίηση σχετικά </a:t>
            </a:r>
            <a:r>
              <a:rPr lang="el-GR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με την απειλή σπάνιων μικροοργανισμών, όπως η </a:t>
            </a:r>
            <a:r>
              <a:rPr lang="el-GR" sz="1200" i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Leclercia</a:t>
            </a:r>
            <a:r>
              <a:rPr lang="el-GR" sz="12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sz="1200" i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adecarboxylata</a:t>
            </a:r>
            <a:r>
              <a:rPr lang="el-GR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σε </a:t>
            </a:r>
            <a:r>
              <a:rPr lang="el-GR" sz="1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ανοσοκατεσταλμένους</a:t>
            </a:r>
            <a:r>
              <a:rPr lang="el-GR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παιδιατρικούς </a:t>
            </a:r>
            <a:r>
              <a:rPr lang="el-GR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ασθενείς.</a:t>
            </a:r>
          </a:p>
          <a:p>
            <a:pPr algn="just">
              <a:lnSpc>
                <a:spcPts val="1700"/>
              </a:lnSpc>
              <a:buFont typeface="Wingdings" pitchFamily="2" charset="2"/>
              <a:buChar char="v"/>
            </a:pPr>
            <a:endParaRPr lang="el-GR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ts val="1700"/>
              </a:lnSpc>
              <a:buFont typeface="Wingdings" pitchFamily="2" charset="2"/>
              <a:buChar char="v"/>
            </a:pPr>
            <a:r>
              <a:rPr lang="el-GR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Φαίνεται πως η </a:t>
            </a:r>
            <a:r>
              <a:rPr lang="el-GR" sz="1200" i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Leclercia</a:t>
            </a:r>
            <a:r>
              <a:rPr lang="el-GR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sz="1200" i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adecarboxylata</a:t>
            </a:r>
            <a:r>
              <a:rPr lang="el-GR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αποτελεί ένα πιθανόν αναδυόμενο δυνητικό παθογόνο που </a:t>
            </a:r>
            <a:r>
              <a:rPr lang="el-GR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προκαλεί </a:t>
            </a:r>
            <a:r>
              <a:rPr lang="el-GR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λοίμωξη στο </a:t>
            </a:r>
            <a:r>
              <a:rPr lang="el-GR" sz="1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μυοσκελετικό</a:t>
            </a:r>
            <a:r>
              <a:rPr lang="el-GR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ιστό των παιδιών</a:t>
            </a:r>
            <a:r>
              <a:rPr lang="el-GR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l-GR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l-GR" sz="9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8568201" y="0"/>
            <a:ext cx="57579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ΑΑ21</a:t>
            </a:r>
          </a:p>
        </p:txBody>
      </p:sp>
      <p:pic>
        <p:nvPicPr>
          <p:cNvPr id="9" name="Εικόνα 8" descr="Leclercia adecarboxylata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3003798"/>
            <a:ext cx="2229036" cy="1440160"/>
          </a:xfrm>
          <a:prstGeom prst="rect">
            <a:avLst/>
          </a:prstGeom>
          <a:noFill/>
          <a:ln>
            <a:noFill/>
          </a:ln>
          <a:effectLst/>
          <a:scene3d>
            <a:camera prst="isometricOffAxis2Left"/>
            <a:lightRig rig="threePt" dir="t"/>
          </a:scene3d>
          <a:sp3d>
            <a:bevelT/>
          </a:sp3d>
        </p:spPr>
      </p:pic>
      <p:pic>
        <p:nvPicPr>
          <p:cNvPr id="1026" name="Picture 2" descr="Leclercia adecarboxylata | MacConkey, 24 hours incubation | Flick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6652" y="1491630"/>
            <a:ext cx="1907836" cy="1430877"/>
          </a:xfrm>
          <a:prstGeom prst="rect">
            <a:avLst/>
          </a:prstGeom>
          <a:noFill/>
          <a:scene3d>
            <a:camera prst="isometricOffAxis2Left"/>
            <a:lightRig rig="threePt" dir="t"/>
          </a:scene3d>
          <a:sp3d>
            <a:bevelT prst="angle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2087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Πλεκτό">
  <a:themeElements>
    <a:clrScheme name="Πλεκτό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Διάμεσος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Πλεκτό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360</TotalTime>
  <Words>335</Words>
  <Application>Microsoft Office PowerPoint</Application>
  <PresentationFormat>Προβολή στην οθόνη (16:9)</PresentationFormat>
  <Paragraphs>27</Paragraphs>
  <Slides>3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</vt:i4>
      </vt:variant>
    </vt:vector>
  </HeadingPairs>
  <TitlesOfParts>
    <vt:vector size="4" baseType="lpstr">
      <vt:lpstr>Πλεκτό</vt:lpstr>
      <vt:lpstr>Παρουσίαση του PowerPoint</vt:lpstr>
      <vt:lpstr>   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Μαγδαληνή Τσεκούρα1, Ευπραξία Βαρβάρα1, Σοφία Ζώτου1, Χρυσούλα Μπελαή1, Ιωάννης Καψάλης1, Μαγδαληνή Μητρούδη2, Χαράλαμπος Δοιτσίδης2, Χριστίνα Παντελή2 Κωνσταντίνα Κοντοπούλου1 1Μικροβιολογικό Εργαστήριο Γ.Ν.Θ. «Γ.ΓΕΝΝΗΜΑΤΑΣ»  2Παιδοχειρουργική Κλινική Γ.Ν.Θ. «Γ.ΓΕΝΝΗΜΑΤΑΣ»</dc:title>
  <dc:creator>Cougar PC</dc:creator>
  <cp:lastModifiedBy>admin</cp:lastModifiedBy>
  <cp:revision>84</cp:revision>
  <dcterms:created xsi:type="dcterms:W3CDTF">2023-10-14T19:51:40Z</dcterms:created>
  <dcterms:modified xsi:type="dcterms:W3CDTF">2023-10-27T11:17:55Z</dcterms:modified>
</cp:coreProperties>
</file>