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0A911-4B99-4C19-BB94-E60A7B5BEC95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2F7DE-3410-4DF8-A00C-666E446B65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9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2F7DE-3410-4DF8-A00C-666E446B65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6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2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1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7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9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0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0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2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7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5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1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44347-616C-46C2-A518-6EF7E598ACB6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CE99E-4E82-46FA-B935-DE9F6674F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4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"/>
            <a:ext cx="9165698" cy="143762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2400" b="1" dirty="0" smtClean="0"/>
              <a:t>ΚΑΤΑΓΡΑΦΗ ΑΤΥΧΗΜΑΤΩΝ ΕΡΓΑΖΟΜΕΝΩΝ ΜΕ ΑΙΧΜΗΡΑ ΑΝΤΙΚΕΙΜΕΝΑ</a:t>
            </a:r>
            <a:br>
              <a:rPr lang="el-GR" sz="2400" b="1" dirty="0" smtClean="0"/>
            </a:br>
            <a:r>
              <a:rPr lang="el-GR" sz="2400" b="1" dirty="0" smtClean="0"/>
              <a:t>Ή ΕΚΘΕΣΗ ΣΕ ΒΙΟΛΟΓΙΚΑ ΥΓΡΑ ΣΤΟ Γ.Ν.Θ.Π. «Η ΠΑΜΜΑΚΑΡΙΣΤΟΣ»</a:t>
            </a:r>
            <a:br>
              <a:rPr lang="el-GR" sz="2400" b="1" dirty="0" smtClean="0"/>
            </a:br>
            <a:endParaRPr lang="en-US" sz="2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1815666"/>
            <a:ext cx="8640960" cy="1404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400" u="sng" dirty="0">
                <a:solidFill>
                  <a:srgbClr val="002060"/>
                </a:solidFill>
                <a:ea typeface="+mj-ea"/>
                <a:cs typeface="+mj-cs"/>
              </a:rPr>
              <a:t>Αναστασία </a:t>
            </a:r>
            <a:r>
              <a:rPr lang="el-GR" sz="2400" u="sng" dirty="0" smtClean="0">
                <a:solidFill>
                  <a:srgbClr val="002060"/>
                </a:solidFill>
                <a:ea typeface="+mj-ea"/>
                <a:cs typeface="+mj-cs"/>
              </a:rPr>
              <a:t>Σταθακάρου</a:t>
            </a:r>
            <a:r>
              <a:rPr lang="el-GR" sz="2400" dirty="0" smtClean="0">
                <a:solidFill>
                  <a:srgbClr val="002060"/>
                </a:solidFill>
                <a:ea typeface="+mj-ea"/>
                <a:cs typeface="+mj-cs"/>
              </a:rPr>
              <a:t>, Κωνσταντίνα -Βασιλική </a:t>
            </a:r>
            <a:r>
              <a:rPr lang="el-GR" sz="2400" dirty="0">
                <a:solidFill>
                  <a:srgbClr val="002060"/>
                </a:solidFill>
                <a:ea typeface="+mj-ea"/>
                <a:cs typeface="+mj-cs"/>
              </a:rPr>
              <a:t>Βερβέρη, Χρυσούλα </a:t>
            </a:r>
            <a:r>
              <a:rPr lang="el-GR" sz="2400" dirty="0" smtClean="0">
                <a:solidFill>
                  <a:srgbClr val="002060"/>
                </a:solidFill>
                <a:ea typeface="+mj-ea"/>
                <a:cs typeface="+mj-cs"/>
              </a:rPr>
              <a:t>Σίλλελη</a:t>
            </a:r>
          </a:p>
          <a:p>
            <a:r>
              <a:rPr lang="el-GR" sz="2400" dirty="0" smtClean="0">
                <a:solidFill>
                  <a:srgbClr val="002060"/>
                </a:solidFill>
                <a:ea typeface="+mj-ea"/>
                <a:cs typeface="+mj-cs"/>
              </a:rPr>
              <a:t>Επιτροπή </a:t>
            </a:r>
            <a:r>
              <a:rPr lang="el-GR" sz="2400" dirty="0">
                <a:solidFill>
                  <a:srgbClr val="002060"/>
                </a:solidFill>
                <a:ea typeface="+mj-ea"/>
                <a:cs typeface="+mj-cs"/>
              </a:rPr>
              <a:t>Νοσοκομειακών Λοιμώξεων ΓΝΘΠ «Η ΠΑΜΜΑΚΑΡΙΣΤΟΣ»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61792"/>
            <a:ext cx="2343151" cy="14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Διαφάνεια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61792"/>
            <a:ext cx="2448272" cy="14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05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"/>
            <a:ext cx="9165698" cy="143762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2400" b="1" dirty="0" smtClean="0"/>
              <a:t>ΚΑΤΑΓΡΑΦΗ ΑΤΥΧΗΜΑΤΩΝ ΕΡΓΑΖΟΜΕΝΩΝ ΜΕ ΑΙΧΜΗΡΑ ΑΝΤΙΚΕΙΜΕΝΑ</a:t>
            </a:r>
            <a:br>
              <a:rPr lang="el-GR" sz="2400" b="1" dirty="0" smtClean="0"/>
            </a:br>
            <a:r>
              <a:rPr lang="el-GR" sz="2400" b="1" dirty="0" smtClean="0"/>
              <a:t>Ή ΕΚΘΕΣΗ ΣΕ ΒΙΟΛΟΓΙΚΑ ΥΓΡΑ ΣΤΟ Γ.Ν.Θ.Π. «Η ΠΑΜΜΑΚΑΡΙΣΤΟΣ»</a:t>
            </a:r>
            <a:br>
              <a:rPr lang="el-GR" sz="2400" b="1" dirty="0" smtClean="0"/>
            </a:br>
            <a:endParaRPr lang="en-US" sz="2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491630"/>
            <a:ext cx="8928992" cy="1440160"/>
          </a:xfr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l-GR" sz="1800" dirty="0" smtClean="0">
                <a:solidFill>
                  <a:srgbClr val="002060"/>
                </a:solidFill>
              </a:rPr>
              <a:t>Ένας </a:t>
            </a:r>
            <a:r>
              <a:rPr lang="el-GR" sz="1800" b="1" u="sng" dirty="0" smtClean="0">
                <a:solidFill>
                  <a:srgbClr val="002060"/>
                </a:solidFill>
              </a:rPr>
              <a:t>από τους συχνότερους και σημαντικότερους  παράγοντες κινδύνου</a:t>
            </a:r>
            <a:r>
              <a:rPr lang="el-GR" sz="1800" b="1" dirty="0" smtClean="0">
                <a:solidFill>
                  <a:srgbClr val="002060"/>
                </a:solidFill>
              </a:rPr>
              <a:t> </a:t>
            </a:r>
            <a:r>
              <a:rPr lang="el-GR" sz="1800" dirty="0" smtClean="0">
                <a:solidFill>
                  <a:srgbClr val="002060"/>
                </a:solidFill>
              </a:rPr>
              <a:t>για την υγεία και ασφάλεια των εργαζομένων στα νοσοκομεία, είναι τα ατυχήματα με αιχμηρά αντικείμενα και η έκθεση σε βιολογικά υγρά που, εκτός από την πρόκληση μικρού ή μεγάλου τραύματος, μπορεί να προκαλέσουν μόλυνση από αιματογενώς μεταδιδόμενα νοσήματα όπως </a:t>
            </a:r>
            <a:r>
              <a:rPr lang="en-US" sz="1800" dirty="0" smtClean="0">
                <a:solidFill>
                  <a:srgbClr val="002060"/>
                </a:solidFill>
              </a:rPr>
              <a:t>H</a:t>
            </a:r>
            <a:r>
              <a:rPr lang="en-US" sz="1800" dirty="0">
                <a:solidFill>
                  <a:srgbClr val="002060"/>
                </a:solidFill>
              </a:rPr>
              <a:t>B</a:t>
            </a:r>
            <a:r>
              <a:rPr lang="en-US" sz="1800" dirty="0" smtClean="0">
                <a:solidFill>
                  <a:srgbClr val="002060"/>
                </a:solidFill>
              </a:rPr>
              <a:t>V,</a:t>
            </a:r>
            <a:r>
              <a:rPr lang="el-GR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smtClean="0">
                <a:solidFill>
                  <a:srgbClr val="002060"/>
                </a:solidFill>
              </a:rPr>
              <a:t>HCV </a:t>
            </a:r>
            <a:r>
              <a:rPr lang="el-GR" sz="1800" dirty="0" smtClean="0">
                <a:solidFill>
                  <a:srgbClr val="002060"/>
                </a:solidFill>
              </a:rPr>
              <a:t>και </a:t>
            </a:r>
            <a:r>
              <a:rPr lang="en-US" sz="1800" dirty="0" smtClean="0">
                <a:solidFill>
                  <a:srgbClr val="002060"/>
                </a:solidFill>
              </a:rPr>
              <a:t>HIV.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07505" y="3034604"/>
            <a:ext cx="3510476" cy="203132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b="1" i="1" u="sng" dirty="0" smtClean="0">
                <a:solidFill>
                  <a:schemeClr val="tx1"/>
                </a:solidFill>
              </a:rPr>
              <a:t>Σκοπός: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Η καταγραφή και η αξιολόγηση των δεδομένων, από ατυχήματα με αιχμηρά αντικείμενα ή έκθεση σε βιολογικά υγρά, των εργαζομένων στο Γ.Ν.Θ.Π. «Η Παμμακάριστος» κατά τη διετία 2021-22.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920213" y="3029769"/>
            <a:ext cx="5112568" cy="1754326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Συνολικά καταγράφηκαν 51 ατυχήματα</a:t>
            </a:r>
            <a:endParaRPr lang="en-US" dirty="0" smtClean="0"/>
          </a:p>
          <a:p>
            <a:pPr algn="just"/>
            <a:r>
              <a:rPr lang="el-GR" dirty="0" smtClean="0"/>
              <a:t>Τα δεδομένα αντλήθηκαν από το αρχείο της Επιτροπής Νοσοκομειακών Λοιμώξεων και συγκεκριμένα από τα έντυπα αρχικής εκτίμησης εργαζομένου μετά από ατύχημα με αιχμηρό     αντικείμενο ή έκθεση σε βιολογικά υγρά.</a:t>
            </a:r>
          </a:p>
        </p:txBody>
      </p:sp>
    </p:spTree>
    <p:extLst>
      <p:ext uri="{BB962C8B-B14F-4D97-AF65-F5344CB8AC3E}">
        <p14:creationId xmlns:p14="http://schemas.microsoft.com/office/powerpoint/2010/main" val="254161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"/>
            <a:ext cx="9165698" cy="143762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2400" b="1" dirty="0" smtClean="0"/>
              <a:t>ΚΑΤΑΓΡΑΦΗ ΑΤΥΧΗΜΑΤΩΝ ΕΡΓΑΖΟΜΕΝΩΝ ΜΕ ΑΙΧΜΗΡΑ ΑΝΤΙΚΕΙΜΕΝΑ</a:t>
            </a:r>
            <a:br>
              <a:rPr lang="el-GR" sz="2400" b="1" dirty="0" smtClean="0"/>
            </a:br>
            <a:r>
              <a:rPr lang="el-GR" sz="2400" b="1" dirty="0" smtClean="0"/>
              <a:t>Ή ΕΚΘΕΣΗ ΣΕ ΒΙΟΛΟΓΙΚΑ ΥΓΡΑ ΣΤΟ Γ.Ν.Θ.Π. «Η ΠΑΜΜΑΚΑΡΙΣΤΟΣ»</a:t>
            </a:r>
            <a:br>
              <a:rPr lang="el-GR" sz="2400" b="1" dirty="0" smtClean="0"/>
            </a:br>
            <a:endParaRPr lang="en-US" sz="24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419622"/>
            <a:ext cx="8784976" cy="2448272"/>
          </a:xfr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l-GR" sz="1800" b="1" i="1" u="sng" dirty="0" smtClean="0">
                <a:solidFill>
                  <a:srgbClr val="002060"/>
                </a:solidFill>
              </a:rPr>
              <a:t>Αποτελέσματα: 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2060"/>
                </a:solidFill>
              </a:rPr>
              <a:t>51% των ατυχημάτων αφορούσε ιατρούς, το 39% νοσηλευτές, το 8% υπάλληλους καθαριότητας και το 2% φοιτητές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2060"/>
                </a:solidFill>
              </a:rPr>
              <a:t>90% των ατυχημάτων οφειλόταν σε τραυματισμό με αιχμηρό αντικείμενο, το 6% σε έκθεση βλεννογόνου σε βιολογικά υγρά, ενώ το 4% σε έκθεση δέρματος.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2060"/>
                </a:solidFill>
              </a:rPr>
              <a:t>Ανοσία έναντι της HBV είχαν 44 εργαζόμενοι (86,3%). Έναρξη ή επανάληψη εμβολιασμού έγινε σε 7 εργαζόμενους, διενέργεια επανελέγχου σε 9, έλεγχος HCV-RNA σε 2 και χορήγηση υπεράνοσης γ-σφαιρίνης σε 1.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07504" y="4011910"/>
            <a:ext cx="7056784" cy="92333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b="1" i="1" u="sng" dirty="0" smtClean="0">
                <a:solidFill>
                  <a:srgbClr val="FF0000"/>
                </a:solidFill>
              </a:rPr>
              <a:t>Μέτρα πρόληψης για την ασφάλεια των εργαζομένων</a:t>
            </a:r>
          </a:p>
          <a:p>
            <a:r>
              <a:rPr lang="el-GR" dirty="0" smtClean="0"/>
              <a:t>Εμβολιασμός </a:t>
            </a:r>
            <a:r>
              <a:rPr lang="el-GR" dirty="0"/>
              <a:t>έναντι Ηπατίτιδας Β • Χρήση ΜΑΠ • Ορθή Διαχείριση Αιχμηρών </a:t>
            </a:r>
            <a:r>
              <a:rPr lang="el-GR" dirty="0" smtClean="0"/>
              <a:t>• </a:t>
            </a:r>
            <a:r>
              <a:rPr lang="el-GR" dirty="0"/>
              <a:t>Τήρηση Πρωτοκόλλου </a:t>
            </a:r>
            <a:r>
              <a:rPr lang="el-GR" dirty="0" smtClean="0"/>
              <a:t>Ατυχήματος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603838"/>
            <a:ext cx="1907704" cy="153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6136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272</Words>
  <Application>Microsoft Office PowerPoint</Application>
  <PresentationFormat>Προβολή στην οθόνη (16:9)</PresentationFormat>
  <Paragraphs>16</Paragraphs>
  <Slides>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ΚΑΤΑΓΡΑΦΗ ΑΤΥΧΗΜΑΤΩΝ ΕΡΓΑΖΟΜΕΝΩΝ ΜΕ ΑΙΧΜΗΡΑ ΑΝΤΙΚΕΙΜΕΝΑ Ή ΕΚΘΕΣΗ ΣΕ ΒΙΟΛΟΓΙΚΑ ΥΓΡΑ ΣΤΟ Γ.Ν.Θ.Π. «Η ΠΑΜΜΑΚΑΡΙΣΤΟΣ» </vt:lpstr>
      <vt:lpstr>ΚΑΤΑΓΡΑΦΗ ΑΤΥΧΗΜΑΤΩΝ ΕΡΓΑΖΟΜΕΝΩΝ ΜΕ ΑΙΧΜΗΡΑ ΑΝΤΙΚΕΙΜΕΝΑ Ή ΕΚΘΕΣΗ ΣΕ ΒΙΟΛΟΓΙΚΑ ΥΓΡΑ ΣΤΟ Γ.Ν.Θ.Π. «Η ΠΑΜΜΑΚΑΡΙΣΤΟΣ» </vt:lpstr>
      <vt:lpstr>ΚΑΤΑΓΡΑΦΗ ΑΤΥΧΗΜΑΤΩΝ ΕΡΓΑΖΟΜΕΝΩΝ ΜΕ ΑΙΧΜΗΡΑ ΑΝΤΙΚΕΙΜΕΝΑ Ή ΕΚΘΕΣΗ ΣΕ ΒΙΟΛΟΓΙΚΑ ΥΓΡΑ ΣΤΟ Γ.Ν.Θ.Π. «Η ΠΑΜΜΑΚΑΡΙΣΤΟΣ»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ΚΑΤΑΓΡΑΦΗ ΑΤΥΧΗΜΑΤΩΝ ΕΡΓΑΖΟΜΕΝΩΝ ΜΕ ΑΙΧΜΗΡΑ ΑΝΤΙΚΕΙΜΕΝΑ Ή ΕΚΘΕΣΗ ΣΕ ΒΙΟΛΟΓΙΚΑ ΥΓΡΑ ΣΤΟ Γ.Ν.Θ.Π. «Η ΠΑΜΜΑΚΑΡΙΣΤΟΣ» Αναστασία Σταθακάρου, Κωνσταντίνα–Βασιλική Βερβέρη, Χρυσούλα Σίλλελη Επιτροπή Νοσοκομειακών Λοιμώξεων ΓΝΘΠ «Η ΠΑΜΜΑΚΑΡΙΣΤΟΣ»</dc:title>
  <dc:creator>ΑΝΑΣΤΑΣΙΑ ΣΤΑΘΑΚΑΡΟΥ</dc:creator>
  <cp:lastModifiedBy>ΑΝΑΣΤΑΣΙΑ ΣΤΑΘΑΚΑΡΟΥ</cp:lastModifiedBy>
  <cp:revision>13</cp:revision>
  <dcterms:created xsi:type="dcterms:W3CDTF">2023-10-30T07:54:13Z</dcterms:created>
  <dcterms:modified xsi:type="dcterms:W3CDTF">2023-10-30T12:54:41Z</dcterms:modified>
</cp:coreProperties>
</file>