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a michelaki" userId="ba3b0f8b2d6ce024" providerId="LiveId" clId="{48F11316-6FF4-4BEE-8D3A-816F535E5BE3}"/>
    <pc:docChg chg="undo redo custSel addSld modSld">
      <pc:chgData name="katerina michelaki" userId="ba3b0f8b2d6ce024" providerId="LiveId" clId="{48F11316-6FF4-4BEE-8D3A-816F535E5BE3}" dt="2023-10-23T22:12:37.725" v="316" actId="113"/>
      <pc:docMkLst>
        <pc:docMk/>
      </pc:docMkLst>
      <pc:sldChg chg="delSp modSp mod">
        <pc:chgData name="katerina michelaki" userId="ba3b0f8b2d6ce024" providerId="LiveId" clId="{48F11316-6FF4-4BEE-8D3A-816F535E5BE3}" dt="2023-10-23T22:12:37.725" v="316" actId="113"/>
        <pc:sldMkLst>
          <pc:docMk/>
          <pc:sldMk cId="720000169" sldId="256"/>
        </pc:sldMkLst>
        <pc:spChg chg="mod">
          <ac:chgData name="katerina michelaki" userId="ba3b0f8b2d6ce024" providerId="LiveId" clId="{48F11316-6FF4-4BEE-8D3A-816F535E5BE3}" dt="2023-10-23T22:12:37.725" v="316" actId="113"/>
          <ac:spMkLst>
            <pc:docMk/>
            <pc:sldMk cId="720000169" sldId="256"/>
            <ac:spMk id="2" creationId="{292FEACE-BA7E-E511-D13A-D92550D935C0}"/>
          </ac:spMkLst>
        </pc:spChg>
        <pc:spChg chg="del mod">
          <ac:chgData name="katerina michelaki" userId="ba3b0f8b2d6ce024" providerId="LiveId" clId="{48F11316-6FF4-4BEE-8D3A-816F535E5BE3}" dt="2023-10-23T20:31:44.895" v="26" actId="478"/>
          <ac:spMkLst>
            <pc:docMk/>
            <pc:sldMk cId="720000169" sldId="256"/>
            <ac:spMk id="3" creationId="{6AEDD9A4-1B11-DA94-EFB5-4616D118A78F}"/>
          </ac:spMkLst>
        </pc:spChg>
        <pc:spChg chg="mod">
          <ac:chgData name="katerina michelaki" userId="ba3b0f8b2d6ce024" providerId="LiveId" clId="{48F11316-6FF4-4BEE-8D3A-816F535E5BE3}" dt="2023-10-23T21:33:53.264" v="229" actId="114"/>
          <ac:spMkLst>
            <pc:docMk/>
            <pc:sldMk cId="720000169" sldId="256"/>
            <ac:spMk id="5" creationId="{EBC14DCF-4521-82AA-4581-72C946DF4A5C}"/>
          </ac:spMkLst>
        </pc:spChg>
      </pc:sldChg>
      <pc:sldChg chg="addSp modSp new mod">
        <pc:chgData name="katerina michelaki" userId="ba3b0f8b2d6ce024" providerId="LiveId" clId="{48F11316-6FF4-4BEE-8D3A-816F535E5BE3}" dt="2023-10-23T20:56:46.191" v="141" actId="114"/>
        <pc:sldMkLst>
          <pc:docMk/>
          <pc:sldMk cId="2533145247" sldId="257"/>
        </pc:sldMkLst>
        <pc:spChg chg="add mod">
          <ac:chgData name="katerina michelaki" userId="ba3b0f8b2d6ce024" providerId="LiveId" clId="{48F11316-6FF4-4BEE-8D3A-816F535E5BE3}" dt="2023-10-23T20:54:52.226" v="140" actId="207"/>
          <ac:spMkLst>
            <pc:docMk/>
            <pc:sldMk cId="2533145247" sldId="257"/>
            <ac:spMk id="3" creationId="{27BC2CD3-27F3-F3F5-AD47-53ACFEE75C24}"/>
          </ac:spMkLst>
        </pc:spChg>
        <pc:graphicFrameChg chg="add mod modGraphic">
          <ac:chgData name="katerina michelaki" userId="ba3b0f8b2d6ce024" providerId="LiveId" clId="{48F11316-6FF4-4BEE-8D3A-816F535E5BE3}" dt="2023-10-23T20:56:46.191" v="141" actId="114"/>
          <ac:graphicFrameMkLst>
            <pc:docMk/>
            <pc:sldMk cId="2533145247" sldId="257"/>
            <ac:graphicFrameMk id="4" creationId="{C6685779-4360-0DAF-8163-87283F395473}"/>
          </ac:graphicFrameMkLst>
        </pc:graphicFrameChg>
      </pc:sldChg>
      <pc:sldChg chg="addSp delSp modSp new mod">
        <pc:chgData name="katerina michelaki" userId="ba3b0f8b2d6ce024" providerId="LiveId" clId="{48F11316-6FF4-4BEE-8D3A-816F535E5BE3}" dt="2023-10-23T22:11:44.484" v="314" actId="1076"/>
        <pc:sldMkLst>
          <pc:docMk/>
          <pc:sldMk cId="396610016" sldId="258"/>
        </pc:sldMkLst>
        <pc:spChg chg="add mod">
          <ac:chgData name="katerina michelaki" userId="ba3b0f8b2d6ce024" providerId="LiveId" clId="{48F11316-6FF4-4BEE-8D3A-816F535E5BE3}" dt="2023-10-23T22:11:29.405" v="313" actId="115"/>
          <ac:spMkLst>
            <pc:docMk/>
            <pc:sldMk cId="396610016" sldId="258"/>
            <ac:spMk id="3" creationId="{92EF810C-A053-D92D-2F97-8C34A53722CD}"/>
          </ac:spMkLst>
        </pc:spChg>
        <pc:graphicFrameChg chg="add mod">
          <ac:chgData name="katerina michelaki" userId="ba3b0f8b2d6ce024" providerId="LiveId" clId="{48F11316-6FF4-4BEE-8D3A-816F535E5BE3}" dt="2023-10-23T22:08:46.552" v="311" actId="14100"/>
          <ac:graphicFrameMkLst>
            <pc:docMk/>
            <pc:sldMk cId="396610016" sldId="258"/>
            <ac:graphicFrameMk id="16" creationId="{B193AF89-99B3-0BC8-7549-E32F02722BF3}"/>
          </ac:graphicFrameMkLst>
        </pc:graphicFrameChg>
        <pc:picChg chg="add mod">
          <ac:chgData name="katerina michelaki" userId="ba3b0f8b2d6ce024" providerId="LiveId" clId="{48F11316-6FF4-4BEE-8D3A-816F535E5BE3}" dt="2023-10-23T22:11:44.484" v="314" actId="1076"/>
          <ac:picMkLst>
            <pc:docMk/>
            <pc:sldMk cId="396610016" sldId="258"/>
            <ac:picMk id="5" creationId="{14298B7D-0340-2237-1424-D11E78F9456F}"/>
          </ac:picMkLst>
        </pc:picChg>
        <pc:picChg chg="add del mod">
          <ac:chgData name="katerina michelaki" userId="ba3b0f8b2d6ce024" providerId="LiveId" clId="{48F11316-6FF4-4BEE-8D3A-816F535E5BE3}" dt="2023-10-23T22:01:19.100" v="260" actId="478"/>
          <ac:picMkLst>
            <pc:docMk/>
            <pc:sldMk cId="396610016" sldId="258"/>
            <ac:picMk id="7" creationId="{D7178AB2-AB48-486D-6C38-EFD66000A32B}"/>
          </ac:picMkLst>
        </pc:picChg>
        <pc:picChg chg="add del mod">
          <ac:chgData name="katerina michelaki" userId="ba3b0f8b2d6ce024" providerId="LiveId" clId="{48F11316-6FF4-4BEE-8D3A-816F535E5BE3}" dt="2023-10-23T21:54:40.948" v="244" actId="931"/>
          <ac:picMkLst>
            <pc:docMk/>
            <pc:sldMk cId="396610016" sldId="258"/>
            <ac:picMk id="9" creationId="{7A864B71-E0BA-A5DA-760A-533FF4A56F37}"/>
          </ac:picMkLst>
        </pc:picChg>
        <pc:picChg chg="add del mod">
          <ac:chgData name="katerina michelaki" userId="ba3b0f8b2d6ce024" providerId="LiveId" clId="{48F11316-6FF4-4BEE-8D3A-816F535E5BE3}" dt="2023-10-23T21:55:52.486" v="246" actId="931"/>
          <ac:picMkLst>
            <pc:docMk/>
            <pc:sldMk cId="396610016" sldId="258"/>
            <ac:picMk id="11" creationId="{8B6163E3-2C17-1680-9B00-5860C32DDE24}"/>
          </ac:picMkLst>
        </pc:picChg>
        <pc:picChg chg="add del mod">
          <ac:chgData name="katerina michelaki" userId="ba3b0f8b2d6ce024" providerId="LiveId" clId="{48F11316-6FF4-4BEE-8D3A-816F535E5BE3}" dt="2023-10-23T21:59:29.537" v="248" actId="931"/>
          <ac:picMkLst>
            <pc:docMk/>
            <pc:sldMk cId="396610016" sldId="258"/>
            <ac:picMk id="13" creationId="{F2046BD5-BDC9-A759-51DD-E6B34913C9B0}"/>
          </ac:picMkLst>
        </pc:picChg>
        <pc:picChg chg="add del mod">
          <ac:chgData name="katerina michelaki" userId="ba3b0f8b2d6ce024" providerId="LiveId" clId="{48F11316-6FF4-4BEE-8D3A-816F535E5BE3}" dt="2023-10-23T22:01:15.299" v="258" actId="931"/>
          <ac:picMkLst>
            <pc:docMk/>
            <pc:sldMk cId="396610016" sldId="258"/>
            <ac:picMk id="15" creationId="{B412A9BC-4BCB-8D91-DB6C-61CCCA04EB8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38211444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6CC2AEF-427B-44AC-959F-290EBD504AC4}" type="datetimeFigureOut">
              <a:rPr lang="el-GR" smtClean="0"/>
              <a:t>23/10/2023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265479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326980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2916152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147211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2132072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80716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297538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289376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314178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6CC2AEF-427B-44AC-959F-290EBD504AC4}" type="datetimeFigureOut">
              <a:rPr lang="el-GR" smtClean="0"/>
              <a:t>23/10/2023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119566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6CC2AEF-427B-44AC-959F-290EBD504AC4}" type="datetimeFigureOut">
              <a:rPr lang="el-GR" smtClean="0"/>
              <a:t>23/10/2023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147189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6CC2AEF-427B-44AC-959F-290EBD504AC4}" type="datetimeFigureOut">
              <a:rPr lang="el-GR" smtClean="0"/>
              <a:t>23/10/2023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2629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6CC2AEF-427B-44AC-959F-290EBD504AC4}" type="datetimeFigureOut">
              <a:rPr lang="el-GR" smtClean="0"/>
              <a:t>23/10/2023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414104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6CC2AEF-427B-44AC-959F-290EBD504AC4}" type="datetimeFigureOut">
              <a:rPr lang="el-GR" smtClean="0"/>
              <a:t>23/10/2023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401438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6CC2AEF-427B-44AC-959F-290EBD504AC4}" type="datetimeFigureOut">
              <a:rPr lang="el-GR" smtClean="0"/>
              <a:t>23/10/2023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394412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6CC2AEF-427B-44AC-959F-290EBD504AC4}" type="datetimeFigureOut">
              <a:rPr lang="el-GR" smtClean="0"/>
              <a:t>23/10/2023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D5F09C-0321-49EF-A4E2-A34CBE2BBE50}" type="slidenum">
              <a:rPr lang="el-GR" smtClean="0"/>
              <a:t>‹#›</a:t>
            </a:fld>
            <a:endParaRPr lang="el-GR"/>
          </a:p>
        </p:txBody>
      </p:sp>
    </p:spTree>
    <p:extLst>
      <p:ext uri="{BB962C8B-B14F-4D97-AF65-F5344CB8AC3E}">
        <p14:creationId xmlns:p14="http://schemas.microsoft.com/office/powerpoint/2010/main" val="279022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CC2AEF-427B-44AC-959F-290EBD504AC4}" type="datetimeFigureOut">
              <a:rPr lang="el-GR" smtClean="0"/>
              <a:t>23/10/2023</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D5F09C-0321-49EF-A4E2-A34CBE2BBE50}" type="slidenum">
              <a:rPr lang="el-GR" smtClean="0"/>
              <a:t>‹#›</a:t>
            </a:fld>
            <a:endParaRPr lang="el-GR"/>
          </a:p>
        </p:txBody>
      </p:sp>
    </p:spTree>
    <p:extLst>
      <p:ext uri="{BB962C8B-B14F-4D97-AF65-F5344CB8AC3E}">
        <p14:creationId xmlns:p14="http://schemas.microsoft.com/office/powerpoint/2010/main" val="265404161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2FEACE-BA7E-E511-D13A-D92550D935C0}"/>
              </a:ext>
            </a:extLst>
          </p:cNvPr>
          <p:cNvSpPr>
            <a:spLocks noGrp="1"/>
          </p:cNvSpPr>
          <p:nvPr>
            <p:ph type="ctrTitle"/>
          </p:nvPr>
        </p:nvSpPr>
        <p:spPr>
          <a:xfrm>
            <a:off x="0" y="110836"/>
            <a:ext cx="12191999" cy="1551709"/>
          </a:xfrm>
        </p:spPr>
        <p:txBody>
          <a:bodyPr>
            <a:noAutofit/>
          </a:bodyPr>
          <a:lstStyle/>
          <a:p>
            <a:pPr algn="l">
              <a:lnSpc>
                <a:spcPct val="115000"/>
              </a:lnSpc>
              <a:spcAft>
                <a:spcPts val="1000"/>
              </a:spcAft>
            </a:pPr>
            <a:br>
              <a:rPr lang="en-US" sz="24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rPr>
            </a:br>
            <a:r>
              <a:rPr lang="el-GR" sz="26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ΣΥΧΝΟΤΗΤΑ ΕΜΦΑΝΙΣΗΣ ΜΥΚΗΤΑΙΜΙΑΣ ΑΠΟ ΣΤΕΛΕΧΗ </a:t>
            </a:r>
            <a:r>
              <a:rPr lang="en-US" sz="26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CANDIDA AURIS</a:t>
            </a:r>
            <a:r>
              <a:rPr lang="en-US" sz="26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26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ΣΕ ΑΠΟΙΚΙΣΜΕΝΟΥΣ ΑΣΘΕΝΕΙΣ ΣΕ ΤΡΙΤΟΒΑΘΜΙΟ ΝΟΣΟΚΟΜΕΙΟ</a:t>
            </a:r>
            <a:br>
              <a:rPr lang="el-GR"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el-GR" sz="1400" b="1" dirty="0">
                <a:effectLst/>
                <a:latin typeface="Times New Roman" panose="02020603050405020304" pitchFamily="18" charset="0"/>
                <a:ea typeface="Calibri" panose="020F0502020204030204" pitchFamily="34" charset="0"/>
                <a:cs typeface="Times New Roman" panose="02020603050405020304" pitchFamily="18" charset="0"/>
              </a:rPr>
            </a:b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a:t>
            </a:r>
            <a:br>
              <a:rPr lang="el-GR" sz="1400" dirty="0">
                <a:effectLst/>
                <a:latin typeface="Times New Roman" panose="02020603050405020304" pitchFamily="18" charset="0"/>
                <a:ea typeface="Calibri" panose="020F0502020204030204" pitchFamily="34" charset="0"/>
                <a:cs typeface="Times New Roman" panose="02020603050405020304" pitchFamily="18" charset="0"/>
              </a:rPr>
            </a:br>
            <a:endParaRPr lang="el-GR"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BC14DCF-4521-82AA-4581-72C946DF4A5C}"/>
              </a:ext>
            </a:extLst>
          </p:cNvPr>
          <p:cNvSpPr txBox="1"/>
          <p:nvPr/>
        </p:nvSpPr>
        <p:spPr>
          <a:xfrm>
            <a:off x="0" y="720436"/>
            <a:ext cx="12192001" cy="7232749"/>
          </a:xfrm>
          <a:prstGeom prst="rect">
            <a:avLst/>
          </a:prstGeom>
          <a:noFill/>
        </p:spPr>
        <p:txBody>
          <a:bodyPr wrap="square">
            <a:spAutoFit/>
          </a:bodyPr>
          <a:lstStyle/>
          <a:p>
            <a:pPr algn="just"/>
            <a:endParaRPr lang="en-US" sz="1600"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1700" u="sng" dirty="0">
                <a:effectLst/>
                <a:latin typeface="Times New Roman" panose="02020603050405020304" pitchFamily="18" charset="0"/>
                <a:ea typeface="Calibri" panose="020F0502020204030204" pitchFamily="34" charset="0"/>
                <a:cs typeface="Times New Roman" panose="02020603050405020304" pitchFamily="18" charset="0"/>
              </a:rPr>
              <a:t>Α. Μιχελάκη</a:t>
            </a:r>
            <a:r>
              <a:rPr lang="el-GR" sz="1700" u="sng"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Μ. Ορφανίδου</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Χ. Μερζιώτη</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Μ. Σατσάνη</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Α. Καλογιάννη</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Μ. Καμπερογιάννη</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Σ. Αρκουλή</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Α. Γιασκούρη</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Β. Καράμπαλη</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Α. Τσάκαλος</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Σ. Αντωνοπούλου</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 Ε. Βαγιάκου</a:t>
            </a:r>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7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Μικροβιολογικό Εργαστήριο Γ.Ν.Α. "Γ. Γεννηματάς"</a:t>
            </a:r>
          </a:p>
          <a:p>
            <a:pPr algn="just"/>
            <a:r>
              <a:rPr lang="el-GR" sz="17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l-GR" sz="1700" dirty="0">
                <a:effectLst/>
                <a:latin typeface="Times New Roman" panose="02020603050405020304" pitchFamily="18" charset="0"/>
                <a:ea typeface="Calibri" panose="020F0502020204030204" pitchFamily="34" charset="0"/>
                <a:cs typeface="Times New Roman" panose="02020603050405020304" pitchFamily="18" charset="0"/>
              </a:rPr>
              <a:t>Νοσηλεύτρια Ελέγχου Λοιμώξεων, Γενικό Νοσοκομείο Αθηνών "Γ. Γεννηματάς"</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2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Εισαγωγή</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C.auris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αποτελεί αναδυόμενο παθογόνο με αξιοσημείωτη ικανότητα ενδονοσοκομειακής διασποράς.</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2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Σκοπός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αξιολόγηση της συχνότητας εμφάνισης μυκηταιμίας από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C.auris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αποικισμένους ασθενείς.</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2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Υλικό και μέθοδοι</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Μελετήθηκαν 116 ασθενείς στους οποίους απομονώθηκε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auris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δερματικές πτυχές (μασχαλιαίες και μηροβουβωνικές), ούρα και  βρογχικές εκκρίσεις, από 1/2021 έως 5/2023. Ο αποικισμός ορίστηκε από την απομόνωσή τουλάχιστον σε μία από τις παραπάνω θέσεις, απουσία κλινικών σημείων/συμπτωμάτων λοίμωξης. Τα δείγματα καλλιεργήθηκαν σε Sabouraud και χρωμογόνο άγαρ (Brilliance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Candida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agar, Oxoid) σε θερμοκρασία 42</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η ταυτοποίηση πραγματοποιήθηκε  με Vitek II, Biofire® Filmarray® system (bioMerieux) και  eazyplex®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Candida auris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(Amplex Diagnostics).Ο έλεγχος ευαισθησίας πραγματοποιήθηκε με μέθοδο μικροαραίωσης ζωμού(Micronaut-AM,Bruker Daltonics). Προσδιορίστηκαν τιμές ελάχιστης ανασταλτικής συγκέντρωσης για τις αζόλες, εχινοκανδίνες και αμφοτερικίνη Β, τα αποτελέσματα ερμηνεύτηκαν σύμφωνα με τα όρια ευαισθησίας που προτάθηκαν από το Κέντρο Ελέγχου και Πρόληψης Νοσημάτων των ΗΠΑ.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2000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BC2CD3-27F3-F3F5-AD47-53ACFEE75C24}"/>
              </a:ext>
            </a:extLst>
          </p:cNvPr>
          <p:cNvSpPr txBox="1"/>
          <p:nvPr/>
        </p:nvSpPr>
        <p:spPr>
          <a:xfrm>
            <a:off x="0" y="1"/>
            <a:ext cx="11513127" cy="2858924"/>
          </a:xfrm>
          <a:prstGeom prst="rect">
            <a:avLst/>
          </a:prstGeom>
          <a:noFill/>
        </p:spPr>
        <p:txBody>
          <a:bodyPr wrap="square">
            <a:spAutoFit/>
          </a:bodyPr>
          <a:lstStyle/>
          <a:p>
            <a:pPr algn="just">
              <a:lnSpc>
                <a:spcPct val="115000"/>
              </a:lnSpc>
              <a:spcAft>
                <a:spcPts val="1000"/>
              </a:spcAft>
            </a:pPr>
            <a:r>
              <a:rPr lang="el-GR" sz="2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Αποτελέσματα</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τους 116 αποικισμένους ασθενείς η αναλογία ανδρών/γυναικών ήταν 71(61,2%)/45(38,8%), αντίστοιχα. Συνολικά, 16 ασθενείς (13,8%) ανέπτυξαν μυκηταιμία από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C.auris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Όλα τα στελέχη ήταν ανθεκτικά στη φλουκοναζόλη και ευαίσθητα στις εχινοκανδίνες, ενώ ένα στέλεχος (6,2%) ήταν ανθεκτικό στην αμφοτερικίνη Β. Τα στοιχεία της μελέτης συνοψίζονται στον Πίνακα1.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Πίνακας 1</a:t>
            </a:r>
            <a:endParaRPr lang="en-US" sz="1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Πίνακας 3">
            <a:extLst>
              <a:ext uri="{FF2B5EF4-FFF2-40B4-BE49-F238E27FC236}">
                <a16:creationId xmlns:a16="http://schemas.microsoft.com/office/drawing/2014/main" id="{C6685779-4360-0DAF-8163-87283F395473}"/>
              </a:ext>
            </a:extLst>
          </p:cNvPr>
          <p:cNvGraphicFramePr>
            <a:graphicFrameLocks noGrp="1"/>
          </p:cNvGraphicFramePr>
          <p:nvPr>
            <p:extLst>
              <p:ext uri="{D42A27DB-BD31-4B8C-83A1-F6EECF244321}">
                <p14:modId xmlns:p14="http://schemas.microsoft.com/office/powerpoint/2010/main" val="1213564497"/>
              </p:ext>
            </p:extLst>
          </p:nvPr>
        </p:nvGraphicFramePr>
        <p:xfrm>
          <a:off x="124691" y="1842655"/>
          <a:ext cx="11928764" cy="4878067"/>
        </p:xfrm>
        <a:graphic>
          <a:graphicData uri="http://schemas.openxmlformats.org/drawingml/2006/table">
            <a:tbl>
              <a:tblPr firstRow="1" firstCol="1" bandRow="1">
                <a:tableStyleId>{D7AC3CCA-C797-4891-BE02-D94E43425B78}</a:tableStyleId>
              </a:tblPr>
              <a:tblGrid>
                <a:gridCol w="6810444">
                  <a:extLst>
                    <a:ext uri="{9D8B030D-6E8A-4147-A177-3AD203B41FA5}">
                      <a16:colId xmlns:a16="http://schemas.microsoft.com/office/drawing/2014/main" val="2869276237"/>
                    </a:ext>
                  </a:extLst>
                </a:gridCol>
                <a:gridCol w="5118320">
                  <a:extLst>
                    <a:ext uri="{9D8B030D-6E8A-4147-A177-3AD203B41FA5}">
                      <a16:colId xmlns:a16="http://schemas.microsoft.com/office/drawing/2014/main" val="3012254460"/>
                    </a:ext>
                  </a:extLst>
                </a:gridCol>
              </a:tblGrid>
              <a:tr h="744346">
                <a:tc>
                  <a:txBody>
                    <a:bodyPr/>
                    <a:lstStyle/>
                    <a:p>
                      <a:pPr algn="just">
                        <a:lnSpc>
                          <a:spcPct val="115000"/>
                        </a:lnSpc>
                        <a:spcAft>
                          <a:spcPts val="1000"/>
                        </a:spcAft>
                      </a:pPr>
                      <a:r>
                        <a:rPr lang="el-GR" sz="1600" kern="100" dirty="0">
                          <a:solidFill>
                            <a:schemeClr val="bg1"/>
                          </a:solidFill>
                          <a:effectLst/>
                          <a:latin typeface="Times New Roman" panose="02020603050405020304" pitchFamily="18" charset="0"/>
                          <a:cs typeface="Times New Roman" panose="02020603050405020304" pitchFamily="18" charset="0"/>
                        </a:rPr>
                        <a:t>Θέση αποικισμού </a:t>
                      </a:r>
                      <a:endParaRPr lang="el-GR"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l-GR" sz="1600" kern="100" dirty="0">
                          <a:effectLst/>
                          <a:latin typeface="Times New Roman" panose="02020603050405020304" pitchFamily="18" charset="0"/>
                          <a:cs typeface="Times New Roman" panose="02020603050405020304" pitchFamily="18" charset="0"/>
                        </a:rPr>
                        <a:t>Αριθμός ασθενών</a:t>
                      </a:r>
                      <a:r>
                        <a:rPr lang="en-US" sz="1600" kern="100" dirty="0">
                          <a:effectLst/>
                          <a:latin typeface="Times New Roman" panose="02020603050405020304" pitchFamily="18" charset="0"/>
                          <a:cs typeface="Times New Roman" panose="02020603050405020304" pitchFamily="18" charset="0"/>
                        </a:rPr>
                        <a:t> (%)</a:t>
                      </a:r>
                      <a:endParaRPr lang="el-GR" sz="1600" kern="100" dirty="0">
                        <a:effectLst/>
                        <a:latin typeface="Times New Roman" panose="02020603050405020304" pitchFamily="18" charset="0"/>
                        <a:cs typeface="Times New Roman" panose="02020603050405020304" pitchFamily="18" charset="0"/>
                      </a:endParaRPr>
                    </a:p>
                    <a:p>
                      <a:pPr algn="just"/>
                      <a:r>
                        <a:rPr lang="en-US" sz="1600" kern="100" dirty="0">
                          <a:effectLst/>
                          <a:latin typeface="Times New Roman" panose="02020603050405020304" pitchFamily="18" charset="0"/>
                          <a:cs typeface="Times New Roman" panose="02020603050405020304" pitchFamily="18" charset="0"/>
                        </a:rPr>
                        <a:t>(</a:t>
                      </a:r>
                      <a:r>
                        <a:rPr lang="el-GR" sz="1600" kern="100" dirty="0">
                          <a:effectLst/>
                          <a:latin typeface="Times New Roman" panose="02020603050405020304" pitchFamily="18" charset="0"/>
                          <a:cs typeface="Times New Roman" panose="02020603050405020304" pitchFamily="18" charset="0"/>
                        </a:rPr>
                        <a:t>Συνολικά</a:t>
                      </a:r>
                      <a:r>
                        <a:rPr lang="en-US" sz="1600" kern="100" dirty="0">
                          <a:effectLst/>
                          <a:latin typeface="Times New Roman" panose="02020603050405020304" pitchFamily="18" charset="0"/>
                          <a:cs typeface="Times New Roman" panose="02020603050405020304" pitchFamily="18" charset="0"/>
                        </a:rPr>
                        <a:t> = 11</a:t>
                      </a:r>
                      <a:r>
                        <a:rPr lang="el-GR" sz="1600" kern="100" dirty="0">
                          <a:effectLst/>
                          <a:latin typeface="Times New Roman" panose="02020603050405020304" pitchFamily="18" charset="0"/>
                          <a:cs typeface="Times New Roman" panose="02020603050405020304" pitchFamily="18" charset="0"/>
                        </a:rPr>
                        <a:t>6</a:t>
                      </a:r>
                      <a:r>
                        <a:rPr lang="en-US" sz="1600" kern="100" dirty="0">
                          <a:effectLst/>
                          <a:latin typeface="Times New Roman" panose="02020603050405020304" pitchFamily="18" charset="0"/>
                          <a:cs typeface="Times New Roman" panose="02020603050405020304" pitchFamily="18" charset="0"/>
                        </a:rPr>
                        <a:t>)</a:t>
                      </a:r>
                      <a:endParaRPr lang="el-GR" sz="1600" kern="1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600" kern="100" dirty="0">
                          <a:effectLst/>
                          <a:latin typeface="Times New Roman" panose="02020603050405020304" pitchFamily="18" charset="0"/>
                          <a:cs typeface="Times New Roman" panose="02020603050405020304" pitchFamily="18" charset="0"/>
                        </a:rPr>
                        <a:t> </a:t>
                      </a:r>
                      <a:endParaRPr lang="el-GR"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0664914"/>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Ούρα</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58(50%)</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635293"/>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Δερματικές πτυχές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l-GR" sz="1400" kern="100" dirty="0">
                          <a:effectLst/>
                          <a:latin typeface="Times New Roman" panose="02020603050405020304" pitchFamily="18" charset="0"/>
                          <a:cs typeface="Times New Roman" panose="02020603050405020304" pitchFamily="18" charset="0"/>
                        </a:rPr>
                        <a:t>66</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56</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9</a:t>
                      </a:r>
                      <a:r>
                        <a:rPr lang="en-US" sz="1400" kern="100" dirty="0">
                          <a:effectLst/>
                          <a:latin typeface="Times New Roman" panose="02020603050405020304" pitchFamily="18" charset="0"/>
                          <a:cs typeface="Times New Roman" panose="02020603050405020304" pitchFamily="18" charset="0"/>
                        </a:rPr>
                        <a:t>%)</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988765"/>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Βρογχικές εκκρίσεις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27(23,</a:t>
                      </a:r>
                      <a:r>
                        <a:rPr lang="el-GR" sz="1400" kern="100" dirty="0">
                          <a:effectLst/>
                          <a:latin typeface="Times New Roman" panose="02020603050405020304" pitchFamily="18" charset="0"/>
                          <a:cs typeface="Times New Roman" panose="02020603050405020304" pitchFamily="18" charset="0"/>
                        </a:rPr>
                        <a:t>3</a:t>
                      </a:r>
                      <a:r>
                        <a:rPr lang="en-US" sz="1400" kern="100" dirty="0">
                          <a:effectLst/>
                          <a:latin typeface="Times New Roman" panose="02020603050405020304" pitchFamily="18" charset="0"/>
                          <a:cs typeface="Times New Roman" panose="02020603050405020304" pitchFamily="18" charset="0"/>
                        </a:rPr>
                        <a:t>%)</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7161010"/>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Πολλαπλές θέσεις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l-GR" sz="1400" kern="100" dirty="0">
                          <a:effectLst/>
                          <a:latin typeface="Times New Roman" panose="02020603050405020304" pitchFamily="18" charset="0"/>
                          <a:cs typeface="Times New Roman" panose="02020603050405020304" pitchFamily="18" charset="0"/>
                        </a:rPr>
                        <a:t>5</a:t>
                      </a:r>
                      <a:r>
                        <a:rPr lang="en-US" sz="1400" kern="100" dirty="0">
                          <a:effectLst/>
                          <a:latin typeface="Times New Roman" panose="02020603050405020304" pitchFamily="18" charset="0"/>
                          <a:cs typeface="Times New Roman" panose="02020603050405020304" pitchFamily="18" charset="0"/>
                        </a:rPr>
                        <a:t>3(</a:t>
                      </a:r>
                      <a:r>
                        <a:rPr lang="el-GR" sz="1400" kern="100" dirty="0">
                          <a:effectLst/>
                          <a:latin typeface="Times New Roman" panose="02020603050405020304" pitchFamily="18" charset="0"/>
                          <a:cs typeface="Times New Roman" panose="02020603050405020304" pitchFamily="18" charset="0"/>
                        </a:rPr>
                        <a:t>4</a:t>
                      </a:r>
                      <a:r>
                        <a:rPr lang="en-US" sz="1400" kern="100" dirty="0">
                          <a:effectLst/>
                          <a:latin typeface="Times New Roman" panose="02020603050405020304" pitchFamily="18" charset="0"/>
                          <a:cs typeface="Times New Roman" panose="02020603050405020304" pitchFamily="18" charset="0"/>
                        </a:rPr>
                        <a:t>5</a:t>
                      </a:r>
                      <a:r>
                        <a:rPr lang="el-G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7%)</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467561"/>
                  </a:ext>
                </a:extLst>
              </a:tr>
              <a:tr h="411810">
                <a:tc>
                  <a:txBody>
                    <a:bodyPr/>
                    <a:lstStyle/>
                    <a:p>
                      <a:pPr algn="just">
                        <a:lnSpc>
                          <a:spcPct val="115000"/>
                        </a:lnSpc>
                        <a:spcAft>
                          <a:spcPts val="1000"/>
                        </a:spcAft>
                      </a:pPr>
                      <a:r>
                        <a:rPr lang="el-GR" sz="1600" kern="100" dirty="0">
                          <a:effectLst/>
                          <a:latin typeface="Times New Roman" panose="02020603050405020304" pitchFamily="18" charset="0"/>
                          <a:cs typeface="Times New Roman" panose="02020603050405020304" pitchFamily="18" charset="0"/>
                        </a:rPr>
                        <a:t>Κλινική</a:t>
                      </a:r>
                      <a:endParaRPr lang="el-GR"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 </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018735"/>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Παθολογική</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5</a:t>
                      </a:r>
                      <a:r>
                        <a:rPr lang="el-GR" sz="1400" kern="100" dirty="0">
                          <a:effectLst/>
                          <a:latin typeface="Times New Roman" panose="02020603050405020304" pitchFamily="18" charset="0"/>
                          <a:cs typeface="Times New Roman" panose="02020603050405020304" pitchFamily="18" charset="0"/>
                        </a:rPr>
                        <a:t>9</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50</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9</a:t>
                      </a:r>
                      <a:r>
                        <a:rPr lang="en-US" sz="1400" kern="100" dirty="0">
                          <a:effectLst/>
                          <a:latin typeface="Times New Roman" panose="02020603050405020304" pitchFamily="18" charset="0"/>
                          <a:cs typeface="Times New Roman" panose="02020603050405020304" pitchFamily="18" charset="0"/>
                        </a:rPr>
                        <a:t>%)</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3109304"/>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Νευροχειρουργική</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32(2</a:t>
                      </a:r>
                      <a:r>
                        <a:rPr lang="el-GR" sz="1400" kern="100" dirty="0">
                          <a:effectLst/>
                          <a:latin typeface="Times New Roman" panose="02020603050405020304" pitchFamily="18" charset="0"/>
                          <a:cs typeface="Times New Roman" panose="02020603050405020304" pitchFamily="18" charset="0"/>
                        </a:rPr>
                        <a:t>7</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6</a:t>
                      </a:r>
                      <a:r>
                        <a:rPr lang="en-US" sz="1400" kern="100" dirty="0">
                          <a:effectLst/>
                          <a:latin typeface="Times New Roman" panose="02020603050405020304" pitchFamily="18" charset="0"/>
                          <a:cs typeface="Times New Roman" panose="02020603050405020304" pitchFamily="18" charset="0"/>
                        </a:rPr>
                        <a:t>%)</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430023"/>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Μονάδα Εντατικής Θεραπείας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l-GR" sz="1400" kern="100" dirty="0">
                          <a:effectLst/>
                          <a:latin typeface="Times New Roman" panose="02020603050405020304" pitchFamily="18" charset="0"/>
                          <a:cs typeface="Times New Roman" panose="02020603050405020304" pitchFamily="18" charset="0"/>
                        </a:rPr>
                        <a:t>18</a:t>
                      </a:r>
                      <a:r>
                        <a:rPr lang="en-US" sz="1400" kern="100" dirty="0">
                          <a:effectLst/>
                          <a:latin typeface="Times New Roman" panose="02020603050405020304" pitchFamily="18" charset="0"/>
                          <a:cs typeface="Times New Roman" panose="02020603050405020304" pitchFamily="18" charset="0"/>
                        </a:rPr>
                        <a:t>(1</a:t>
                      </a:r>
                      <a:r>
                        <a:rPr lang="el-GR" sz="1400" kern="100" dirty="0">
                          <a:effectLst/>
                          <a:latin typeface="Times New Roman" panose="02020603050405020304" pitchFamily="18" charset="0"/>
                          <a:cs typeface="Times New Roman" panose="02020603050405020304" pitchFamily="18" charset="0"/>
                        </a:rPr>
                        <a:t>5</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5</a:t>
                      </a:r>
                      <a:r>
                        <a:rPr lang="en-US" sz="1400" kern="100" dirty="0">
                          <a:effectLst/>
                          <a:latin typeface="Times New Roman" panose="02020603050405020304" pitchFamily="18" charset="0"/>
                          <a:cs typeface="Times New Roman" panose="02020603050405020304" pitchFamily="18" charset="0"/>
                        </a:rPr>
                        <a:t>%)</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34832"/>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Λοιπές χειρουργικές μονάδες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7(6%)</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1592527"/>
                  </a:ext>
                </a:extLst>
              </a:tr>
              <a:tr h="722200">
                <a:tc>
                  <a:txBody>
                    <a:bodyPr/>
                    <a:lstStyle/>
                    <a:p>
                      <a:pPr algn="just">
                        <a:lnSpc>
                          <a:spcPct val="115000"/>
                        </a:lnSpc>
                        <a:spcAft>
                          <a:spcPts val="1275"/>
                        </a:spcAft>
                      </a:pPr>
                      <a:r>
                        <a:rPr lang="el-GR" sz="1600" kern="100" dirty="0">
                          <a:effectLst/>
                          <a:latin typeface="Times New Roman" panose="02020603050405020304" pitchFamily="18" charset="0"/>
                          <a:cs typeface="Times New Roman" panose="02020603050405020304" pitchFamily="18" charset="0"/>
                        </a:rPr>
                        <a:t>Συσχέτιση μεταξύ μυκηταιμίας </a:t>
                      </a:r>
                      <a:r>
                        <a:rPr lang="en-US" sz="1600" i="1" kern="100" dirty="0">
                          <a:effectLst/>
                          <a:latin typeface="Times New Roman" panose="02020603050405020304" pitchFamily="18" charset="0"/>
                          <a:cs typeface="Times New Roman" panose="02020603050405020304" pitchFamily="18" charset="0"/>
                        </a:rPr>
                        <a:t>C</a:t>
                      </a:r>
                      <a:r>
                        <a:rPr lang="el-GR" sz="1600" i="1" kern="100" dirty="0">
                          <a:effectLst/>
                          <a:latin typeface="Times New Roman" panose="02020603050405020304" pitchFamily="18" charset="0"/>
                          <a:cs typeface="Times New Roman" panose="02020603050405020304" pitchFamily="18" charset="0"/>
                        </a:rPr>
                        <a:t>.</a:t>
                      </a:r>
                      <a:r>
                        <a:rPr lang="en-US" sz="1600" i="1" kern="100" dirty="0">
                          <a:effectLst/>
                          <a:latin typeface="Times New Roman" panose="02020603050405020304" pitchFamily="18" charset="0"/>
                          <a:cs typeface="Times New Roman" panose="02020603050405020304" pitchFamily="18" charset="0"/>
                        </a:rPr>
                        <a:t>auris</a:t>
                      </a:r>
                      <a:r>
                        <a:rPr lang="el-GR" sz="1600" i="1" kern="100" dirty="0">
                          <a:effectLst/>
                          <a:latin typeface="Times New Roman" panose="02020603050405020304" pitchFamily="18" charset="0"/>
                          <a:cs typeface="Times New Roman" panose="02020603050405020304" pitchFamily="18" charset="0"/>
                        </a:rPr>
                        <a:t> </a:t>
                      </a:r>
                      <a:r>
                        <a:rPr lang="el-GR" sz="1600" kern="100" dirty="0">
                          <a:effectLst/>
                          <a:latin typeface="Times New Roman" panose="02020603050405020304" pitchFamily="18" charset="0"/>
                          <a:cs typeface="Times New Roman" panose="02020603050405020304" pitchFamily="18" charset="0"/>
                        </a:rPr>
                        <a:t>και θέσης αποικισμού</a:t>
                      </a:r>
                      <a:endParaRPr lang="el-GR"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l-GR" sz="1600" b="1" kern="100" dirty="0">
                          <a:effectLst/>
                          <a:latin typeface="Times New Roman" panose="02020603050405020304" pitchFamily="18" charset="0"/>
                          <a:cs typeface="Times New Roman" panose="02020603050405020304" pitchFamily="18" charset="0"/>
                        </a:rPr>
                        <a:t>Αριθμός ασθενών</a:t>
                      </a:r>
                      <a:r>
                        <a:rPr lang="en-US" sz="1600" b="1" kern="100" dirty="0">
                          <a:effectLst/>
                          <a:latin typeface="Times New Roman" panose="02020603050405020304" pitchFamily="18" charset="0"/>
                          <a:cs typeface="Times New Roman" panose="02020603050405020304" pitchFamily="18" charset="0"/>
                        </a:rPr>
                        <a:t> (%)</a:t>
                      </a:r>
                      <a:endParaRPr lang="el-GR" sz="1600" b="1" kern="100" dirty="0">
                        <a:effectLst/>
                        <a:latin typeface="Times New Roman" panose="02020603050405020304" pitchFamily="18" charset="0"/>
                        <a:cs typeface="Times New Roman" panose="02020603050405020304" pitchFamily="18" charset="0"/>
                      </a:endParaRPr>
                    </a:p>
                    <a:p>
                      <a:pPr algn="just"/>
                      <a:r>
                        <a:rPr lang="en-US" sz="1600" b="1" kern="100" dirty="0">
                          <a:effectLst/>
                          <a:latin typeface="Times New Roman" panose="02020603050405020304" pitchFamily="18" charset="0"/>
                          <a:cs typeface="Times New Roman" panose="02020603050405020304" pitchFamily="18" charset="0"/>
                        </a:rPr>
                        <a:t>(</a:t>
                      </a:r>
                      <a:r>
                        <a:rPr lang="el-GR" sz="1600" b="1" kern="100" dirty="0">
                          <a:effectLst/>
                          <a:latin typeface="Times New Roman" panose="02020603050405020304" pitchFamily="18" charset="0"/>
                          <a:cs typeface="Times New Roman" panose="02020603050405020304" pitchFamily="18" charset="0"/>
                        </a:rPr>
                        <a:t>Συνολικά</a:t>
                      </a:r>
                      <a:r>
                        <a:rPr lang="en-US" sz="1600" b="1" kern="100" dirty="0">
                          <a:effectLst/>
                          <a:latin typeface="Times New Roman" panose="02020603050405020304" pitchFamily="18" charset="0"/>
                          <a:cs typeface="Times New Roman" panose="02020603050405020304" pitchFamily="18" charset="0"/>
                        </a:rPr>
                        <a:t> = 16)</a:t>
                      </a:r>
                      <a:endParaRPr lang="el-GR" sz="1600" b="1" kern="1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 </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4589509"/>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Ούρα</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10(62,5%)</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002169"/>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Δερματικές πτυχές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l-GR" sz="1400" kern="100" dirty="0">
                          <a:effectLst/>
                          <a:latin typeface="Times New Roman" panose="02020603050405020304" pitchFamily="18" charset="0"/>
                          <a:cs typeface="Times New Roman" panose="02020603050405020304" pitchFamily="18" charset="0"/>
                        </a:rPr>
                        <a:t>8</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50</a:t>
                      </a:r>
                      <a:r>
                        <a:rPr lang="en-US" sz="1400" kern="100" dirty="0">
                          <a:effectLst/>
                          <a:latin typeface="Times New Roman" panose="02020603050405020304" pitchFamily="18" charset="0"/>
                          <a:cs typeface="Times New Roman" panose="02020603050405020304" pitchFamily="18" charset="0"/>
                        </a:rPr>
                        <a:t>%)</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356577"/>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Βρογχικές εκκρίσεις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l-GR" sz="1400" kern="100" dirty="0">
                          <a:effectLst/>
                          <a:latin typeface="Times New Roman" panose="02020603050405020304" pitchFamily="18" charset="0"/>
                          <a:cs typeface="Times New Roman" panose="02020603050405020304" pitchFamily="18" charset="0"/>
                        </a:rPr>
                        <a:t>6</a:t>
                      </a:r>
                      <a:r>
                        <a:rPr lang="en-US" sz="1400" kern="100" dirty="0">
                          <a:effectLst/>
                          <a:latin typeface="Times New Roman" panose="02020603050405020304" pitchFamily="18" charset="0"/>
                          <a:cs typeface="Times New Roman" panose="02020603050405020304" pitchFamily="18" charset="0"/>
                        </a:rPr>
                        <a:t>(</a:t>
                      </a:r>
                      <a:r>
                        <a:rPr lang="el-GR" sz="1400" kern="100" dirty="0">
                          <a:effectLst/>
                          <a:latin typeface="Times New Roman" panose="02020603050405020304" pitchFamily="18" charset="0"/>
                          <a:cs typeface="Times New Roman" panose="02020603050405020304" pitchFamily="18" charset="0"/>
                        </a:rPr>
                        <a:t>37,5</a:t>
                      </a:r>
                      <a:r>
                        <a:rPr lang="en-US" sz="1400" kern="100" dirty="0">
                          <a:effectLst/>
                          <a:latin typeface="Times New Roman" panose="02020603050405020304" pitchFamily="18" charset="0"/>
                          <a:cs typeface="Times New Roman" panose="02020603050405020304" pitchFamily="18" charset="0"/>
                        </a:rPr>
                        <a:t>%)</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95212"/>
                  </a:ext>
                </a:extLst>
              </a:tr>
              <a:tr h="249870">
                <a:tc>
                  <a:txBody>
                    <a:bodyPr/>
                    <a:lstStyle/>
                    <a:p>
                      <a:pPr algn="just">
                        <a:lnSpc>
                          <a:spcPct val="115000"/>
                        </a:lnSpc>
                        <a:spcAft>
                          <a:spcPts val="1000"/>
                        </a:spcAft>
                      </a:pPr>
                      <a:r>
                        <a:rPr lang="el-GR" sz="1400" b="0" kern="100" dirty="0">
                          <a:effectLst/>
                          <a:latin typeface="Times New Roman" panose="02020603050405020304" pitchFamily="18" charset="0"/>
                          <a:cs typeface="Times New Roman" panose="02020603050405020304" pitchFamily="18" charset="0"/>
                        </a:rPr>
                        <a:t>Πολλαπλές θέσεις</a:t>
                      </a:r>
                      <a:endParaRPr lang="el-GR"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kern="100" dirty="0">
                          <a:effectLst/>
                          <a:latin typeface="Times New Roman" panose="02020603050405020304" pitchFamily="18" charset="0"/>
                          <a:cs typeface="Times New Roman" panose="02020603050405020304" pitchFamily="18" charset="0"/>
                        </a:rPr>
                        <a:t>12(75%)</a:t>
                      </a:r>
                      <a:endParaRPr lang="el-G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6542357"/>
                  </a:ext>
                </a:extLst>
              </a:tr>
            </a:tbl>
          </a:graphicData>
        </a:graphic>
      </p:graphicFrame>
    </p:spTree>
    <p:extLst>
      <p:ext uri="{BB962C8B-B14F-4D97-AF65-F5344CB8AC3E}">
        <p14:creationId xmlns:p14="http://schemas.microsoft.com/office/powerpoint/2010/main" val="253314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EF810C-A053-D92D-2F97-8C34A53722CD}"/>
              </a:ext>
            </a:extLst>
          </p:cNvPr>
          <p:cNvSpPr txBox="1"/>
          <p:nvPr/>
        </p:nvSpPr>
        <p:spPr>
          <a:xfrm>
            <a:off x="153233" y="96982"/>
            <a:ext cx="11775532" cy="3468642"/>
          </a:xfrm>
          <a:prstGeom prst="rect">
            <a:avLst/>
          </a:prstGeom>
          <a:noFill/>
        </p:spPr>
        <p:txBody>
          <a:bodyPr wrap="square">
            <a:spAutoFit/>
          </a:bodyPr>
          <a:lstStyle/>
          <a:p>
            <a:pPr algn="just">
              <a:lnSpc>
                <a:spcPct val="115000"/>
              </a:lnSpc>
              <a:spcAft>
                <a:spcPts val="1000"/>
              </a:spcAft>
            </a:pPr>
            <a:r>
              <a:rPr lang="el-GR" sz="22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Συμπεράσματα</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Μυκηταιμία ανέπτυξε περίπου 1/7 αποικισμένους ασθενείς. Υψηλότερη συχνότητα αποικισμού παρατηρήθηκε στα τμήματα Παθολογίας και Νευροχειρουργικής. </a:t>
            </a:r>
            <a:r>
              <a:rPr lang="el-GR" sz="2000" u="sng" dirty="0">
                <a:effectLst/>
                <a:latin typeface="Times New Roman" panose="02020603050405020304" pitchFamily="18" charset="0"/>
                <a:ea typeface="Calibri" panose="020F0502020204030204" pitchFamily="34" charset="0"/>
                <a:cs typeface="Times New Roman" panose="02020603050405020304" pitchFamily="18" charset="0"/>
              </a:rPr>
              <a:t>Ο</a:t>
            </a:r>
            <a:r>
              <a:rPr lang="el-GR" sz="20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u="sng" dirty="0">
                <a:effectLst/>
                <a:latin typeface="Times New Roman" panose="02020603050405020304" pitchFamily="18" charset="0"/>
                <a:ea typeface="Calibri" panose="020F0502020204030204" pitchFamily="34" charset="0"/>
                <a:cs typeface="Times New Roman" panose="02020603050405020304" pitchFamily="18" charset="0"/>
              </a:rPr>
              <a:t>αποικισμός πολλαπλών θέσεων αποτελεί τον σημαντικότερο παράγοντα κινδύνου για την ανάπτυξη μυκηταιμίας.</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Επιπλέον, η έγκαιρη ανίχνευση της </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C.auris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από τα μικροβιολογικά εργαστήρια είναι σημαντική ώστε να ληφθούν ειδικά μέτρα για την πρόληψη της διασποράς και κατά επέκταση της λοίμωξης.</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6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5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15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1500" i="1" dirty="0">
                <a:latin typeface="Times New Roman" panose="02020603050405020304" pitchFamily="18" charset="0"/>
                <a:ea typeface="Calibri" panose="020F0502020204030204" pitchFamily="34" charset="0"/>
                <a:cs typeface="Times New Roman" panose="02020603050405020304" pitchFamily="18" charset="0"/>
              </a:rPr>
              <a:t>Candida auris </a:t>
            </a:r>
            <a:r>
              <a:rPr lang="el-GR" sz="1500" dirty="0">
                <a:latin typeface="Times New Roman" panose="02020603050405020304" pitchFamily="18" charset="0"/>
                <a:ea typeface="Calibri" panose="020F0502020204030204" pitchFamily="34" charset="0"/>
                <a:cs typeface="Times New Roman" panose="02020603050405020304" pitchFamily="18" charset="0"/>
              </a:rPr>
              <a:t>σε χρωμογόνο άγαρ (</a:t>
            </a:r>
            <a:r>
              <a:rPr lang="el-GR" sz="1500" dirty="0">
                <a:effectLst/>
                <a:latin typeface="Times New Roman" panose="02020603050405020304" pitchFamily="18" charset="0"/>
                <a:ea typeface="Calibri" panose="020F0502020204030204" pitchFamily="34" charset="0"/>
                <a:cs typeface="Times New Roman" panose="02020603050405020304" pitchFamily="18" charset="0"/>
              </a:rPr>
              <a:t>Brilliance </a:t>
            </a:r>
            <a:r>
              <a:rPr lang="el-GR" sz="1500" i="1" dirty="0">
                <a:effectLst/>
                <a:latin typeface="Times New Roman" panose="02020603050405020304" pitchFamily="18" charset="0"/>
                <a:ea typeface="Calibri" panose="020F0502020204030204" pitchFamily="34" charset="0"/>
                <a:cs typeface="Times New Roman" panose="02020603050405020304" pitchFamily="18" charset="0"/>
              </a:rPr>
              <a:t>Candida </a:t>
            </a:r>
            <a:r>
              <a:rPr lang="el-GR" sz="1500" dirty="0">
                <a:effectLst/>
                <a:latin typeface="Times New Roman" panose="02020603050405020304" pitchFamily="18" charset="0"/>
                <a:ea typeface="Calibri" panose="020F0502020204030204" pitchFamily="34" charset="0"/>
                <a:cs typeface="Times New Roman" panose="02020603050405020304" pitchFamily="18" charset="0"/>
              </a:rPr>
              <a:t>agar, Oxoid)</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14298B7D-0340-2237-1424-D11E78F94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5" y="3565624"/>
            <a:ext cx="5209310" cy="2736480"/>
          </a:xfrm>
          <a:prstGeom prst="rect">
            <a:avLst/>
          </a:prstGeom>
        </p:spPr>
      </p:pic>
      <p:graphicFrame>
        <p:nvGraphicFramePr>
          <p:cNvPr id="16" name="Αντικείμενο 15">
            <a:extLst>
              <a:ext uri="{FF2B5EF4-FFF2-40B4-BE49-F238E27FC236}">
                <a16:creationId xmlns:a16="http://schemas.microsoft.com/office/drawing/2014/main" id="{B193AF89-99B3-0BC8-7549-E32F02722BF3}"/>
              </a:ext>
            </a:extLst>
          </p:cNvPr>
          <p:cNvGraphicFramePr>
            <a:graphicFrameLocks noChangeAspect="1"/>
          </p:cNvGraphicFramePr>
          <p:nvPr>
            <p:extLst>
              <p:ext uri="{D42A27DB-BD31-4B8C-83A1-F6EECF244321}">
                <p14:modId xmlns:p14="http://schemas.microsoft.com/office/powerpoint/2010/main" val="4227907220"/>
              </p:ext>
            </p:extLst>
          </p:nvPr>
        </p:nvGraphicFramePr>
        <p:xfrm>
          <a:off x="5847869" y="2521527"/>
          <a:ext cx="6206004" cy="4239491"/>
        </p:xfrm>
        <a:graphic>
          <a:graphicData uri="http://schemas.openxmlformats.org/presentationml/2006/ole">
            <mc:AlternateContent xmlns:mc="http://schemas.openxmlformats.org/markup-compatibility/2006">
              <mc:Choice xmlns:v="urn:schemas-microsoft-com:vml" Requires="v">
                <p:oleObj name="Acrobat Document" r:id="rId3" imgW="5828911" imgH="7543536" progId="Acrobat.Document.DC">
                  <p:embed/>
                </p:oleObj>
              </mc:Choice>
              <mc:Fallback>
                <p:oleObj name="Acrobat Document" r:id="rId3" imgW="5828911" imgH="7543536" progId="Acrobat.Document.DC">
                  <p:embed/>
                  <p:pic>
                    <p:nvPicPr>
                      <p:cNvPr id="16" name="Αντικείμενο 15">
                        <a:extLst>
                          <a:ext uri="{FF2B5EF4-FFF2-40B4-BE49-F238E27FC236}">
                            <a16:creationId xmlns:a16="http://schemas.microsoft.com/office/drawing/2014/main" id="{B193AF89-99B3-0BC8-7549-E32F02722BF3}"/>
                          </a:ext>
                        </a:extLst>
                      </p:cNvPr>
                      <p:cNvPicPr/>
                      <p:nvPr/>
                    </p:nvPicPr>
                    <p:blipFill>
                      <a:blip r:embed="rId4"/>
                      <a:stretch>
                        <a:fillRect/>
                      </a:stretch>
                    </p:blipFill>
                    <p:spPr>
                      <a:xfrm>
                        <a:off x="5847869" y="2521527"/>
                        <a:ext cx="6206004" cy="4239491"/>
                      </a:xfrm>
                      <a:prstGeom prst="rect">
                        <a:avLst/>
                      </a:prstGeom>
                    </p:spPr>
                  </p:pic>
                </p:oleObj>
              </mc:Fallback>
            </mc:AlternateContent>
          </a:graphicData>
        </a:graphic>
      </p:graphicFrame>
    </p:spTree>
    <p:extLst>
      <p:ext uri="{BB962C8B-B14F-4D97-AF65-F5344CB8AC3E}">
        <p14:creationId xmlns:p14="http://schemas.microsoft.com/office/powerpoint/2010/main" val="396610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TM03457452[[fn=Ουράνιο]]</Template>
  <TotalTime>134</TotalTime>
  <Words>513</Words>
  <Application>Microsoft Office PowerPoint</Application>
  <PresentationFormat>Ευρεία οθόνη</PresentationFormat>
  <Paragraphs>60</Paragraphs>
  <Slides>3</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vt:i4>
      </vt:variant>
    </vt:vector>
  </HeadingPairs>
  <TitlesOfParts>
    <vt:vector size="9" baseType="lpstr">
      <vt:lpstr>Arial</vt:lpstr>
      <vt:lpstr>Calibri</vt:lpstr>
      <vt:lpstr>Calibri Light</vt:lpstr>
      <vt:lpstr>Times New Roman</vt:lpstr>
      <vt:lpstr>Ουράνιο</vt:lpstr>
      <vt:lpstr>Adobe Acrobat Document</vt:lpstr>
      <vt:lpstr> ΣΥΧΝΟΤΗΤΑ ΕΜΦΑΝΙΣΗΣ ΜΥΚΗΤΑΙΜΙΑΣ ΑΠΟ ΣΤΕΛΕΧΗ CANDIDA AURIS ΣΕ ΑΠΟΙΚΙΣΜΕΝΟΥΣ ΑΣΘΕΝΕΙΣ ΣΕ ΤΡΙΤΟΒΑΘΜΙΟ ΝΟΣΟΚΟΜΕΙΟ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ΣΥΧΝΟΤΗΤΑ ΕΜΦΑΝΙΣΗΣ ΜΥΚΗΤΑΙΜΙΑΣ ΑΠΟ ΣΤΕΛΕΧΗ CANDIDA AURIS ΣΕ ΑΠΟΙΚΙΣΜΕΝΟΥΣ ΑΣΘΕΝΕΙΣ ΣΕ ΤΡΙΤΟΒΑΘΜΙΟ ΝΟΣΟΚΟΜΕΙΟ    </dc:title>
  <dc:creator>katerina michelaki</dc:creator>
  <cp:lastModifiedBy>katerina michelaki</cp:lastModifiedBy>
  <cp:revision>1</cp:revision>
  <dcterms:created xsi:type="dcterms:W3CDTF">2023-10-23T19:57:50Z</dcterms:created>
  <dcterms:modified xsi:type="dcterms:W3CDTF">2023-10-23T22:12:48Z</dcterms:modified>
</cp:coreProperties>
</file>