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3" r:id="rId2"/>
    <p:sldId id="267" r:id="rId3"/>
    <p:sldId id="264" r:id="rId4"/>
  </p:sldIdLst>
  <p:sldSz cx="9144000" cy="5143500" type="screen16x9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9DB8"/>
    <a:srgbClr val="FFFF99"/>
    <a:srgbClr val="C8C1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Μεσαίο στυλ 1 - Έμφαση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1" autoAdjust="0"/>
  </p:normalViewPr>
  <p:slideViewPr>
    <p:cSldViewPr>
      <p:cViewPr varScale="1">
        <p:scale>
          <a:sx n="104" d="100"/>
          <a:sy n="104" d="100"/>
        </p:scale>
        <p:origin x="-90" y="-5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AC6C5-DBB4-42BA-9899-B489CE8F9B17}" type="datetimeFigureOut">
              <a:rPr lang="el-GR" smtClean="0"/>
              <a:t>26/10/2023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932B8-E27A-4C0A-9AD4-9BB2E49A4C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5364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EDC4-C3BD-4951-AAA5-F30F03CA23C8}" type="datetimeFigureOut">
              <a:rPr lang="el-GR" smtClean="0"/>
              <a:t>26/10/2023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8159-FB7A-4D7E-A01A-30D0D410C0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631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EDC4-C3BD-4951-AAA5-F30F03CA23C8}" type="datetimeFigureOut">
              <a:rPr lang="el-GR" smtClean="0"/>
              <a:t>26/10/2023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8159-FB7A-4D7E-A01A-30D0D410C0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784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EDC4-C3BD-4951-AAA5-F30F03CA23C8}" type="datetimeFigureOut">
              <a:rPr lang="el-GR" smtClean="0"/>
              <a:t>26/10/2023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8159-FB7A-4D7E-A01A-30D0D410C0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5715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EDC4-C3BD-4951-AAA5-F30F03CA23C8}" type="datetimeFigureOut">
              <a:rPr lang="el-GR" smtClean="0"/>
              <a:t>26/10/2023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8159-FB7A-4D7E-A01A-30D0D410C0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4926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EDC4-C3BD-4951-AAA5-F30F03CA23C8}" type="datetimeFigureOut">
              <a:rPr lang="el-GR" smtClean="0"/>
              <a:t>26/10/2023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8159-FB7A-4D7E-A01A-30D0D410C0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7007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EDC4-C3BD-4951-AAA5-F30F03CA23C8}" type="datetimeFigureOut">
              <a:rPr lang="el-GR" smtClean="0"/>
              <a:t>26/10/2023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8159-FB7A-4D7E-A01A-30D0D410C0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8298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EDC4-C3BD-4951-AAA5-F30F03CA23C8}" type="datetimeFigureOut">
              <a:rPr lang="el-GR" smtClean="0"/>
              <a:t>26/10/2023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8159-FB7A-4D7E-A01A-30D0D410C0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245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EDC4-C3BD-4951-AAA5-F30F03CA23C8}" type="datetimeFigureOut">
              <a:rPr lang="el-GR" smtClean="0"/>
              <a:t>26/10/2023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8159-FB7A-4D7E-A01A-30D0D410C0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1195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EDC4-C3BD-4951-AAA5-F30F03CA23C8}" type="datetimeFigureOut">
              <a:rPr lang="el-GR" smtClean="0"/>
              <a:t>26/10/2023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8159-FB7A-4D7E-A01A-30D0D410C0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752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EDC4-C3BD-4951-AAA5-F30F03CA23C8}" type="datetimeFigureOut">
              <a:rPr lang="el-GR" smtClean="0"/>
              <a:t>26/10/2023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8159-FB7A-4D7E-A01A-30D0D410C0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285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6EDC4-C3BD-4951-AAA5-F30F03CA23C8}" type="datetimeFigureOut">
              <a:rPr lang="el-GR" smtClean="0"/>
              <a:t>26/10/2023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8159-FB7A-4D7E-A01A-30D0D410C0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1192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6EDC4-C3BD-4951-AAA5-F30F03CA23C8}" type="datetimeFigureOut">
              <a:rPr lang="el-GR" smtClean="0"/>
              <a:t>26/10/2023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38159-FB7A-4D7E-A01A-30D0D410C0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351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17" y="-18011"/>
            <a:ext cx="1371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360583" y="5863"/>
            <a:ext cx="76759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rgbClr val="FFFF99"/>
                </a:solidFill>
              </a:rPr>
              <a:t>Πανελλήνιο Συνέδριο</a:t>
            </a:r>
            <a:r>
              <a:rPr lang="el-GR" dirty="0" smtClean="0"/>
              <a:t> </a:t>
            </a:r>
            <a:r>
              <a:rPr lang="el-GR" sz="2200" b="1" dirty="0" smtClean="0">
                <a:solidFill>
                  <a:schemeClr val="bg1"/>
                </a:solidFill>
              </a:rPr>
              <a:t>Ελληνικής Εταιρείας Ελέγχου Λοιμώξεων </a:t>
            </a:r>
          </a:p>
          <a:p>
            <a:r>
              <a:rPr lang="el-GR" b="1" i="1" dirty="0" smtClean="0"/>
              <a:t>Έλεγχος λοιμώξεων στην εποχή της COVID-19</a:t>
            </a:r>
            <a:endParaRPr lang="el-GR" b="1" i="1" dirty="0"/>
          </a:p>
        </p:txBody>
      </p:sp>
      <p:sp>
        <p:nvSpPr>
          <p:cNvPr id="9" name="Ορθογώνιο 8"/>
          <p:cNvSpPr/>
          <p:nvPr/>
        </p:nvSpPr>
        <p:spPr>
          <a:xfrm>
            <a:off x="559562" y="1050438"/>
            <a:ext cx="8024877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400" b="1" dirty="0"/>
              <a:t>ΔΙΑΧΡΟΝΙΚΗ ΕΞΕΛΙΞΗ ΕΡΓΑΣΤΗΡΙΑΚΑ ΕΠΙΒΕΒΑΙΩΜΕΝΩΝ ΚΡΟΥΣΜΑΤΩΝ ΕΠΟΧΙΚΗΣ ΓΡΙΠΗΣ ΣΕ ΓΕΝΙΚΟ ΝΟΣΟΚΟΜΕΙΟ </a:t>
            </a:r>
            <a:endParaRPr lang="el-GR" sz="2400" b="1" dirty="0" smtClean="0"/>
          </a:p>
          <a:p>
            <a:pPr algn="ctr"/>
            <a:r>
              <a:rPr lang="el-GR" sz="1400" u="sng" dirty="0"/>
              <a:t>Ε. Κουσούλη</a:t>
            </a:r>
            <a:r>
              <a:rPr lang="el-GR" sz="1400" u="sng" baseline="30000" dirty="0"/>
              <a:t>1</a:t>
            </a:r>
            <a:r>
              <a:rPr lang="el-GR" sz="1400" dirty="0"/>
              <a:t>, Α. Ρούσσου</a:t>
            </a:r>
            <a:r>
              <a:rPr lang="el-GR" sz="1400" baseline="30000" dirty="0"/>
              <a:t>1</a:t>
            </a:r>
            <a:r>
              <a:rPr lang="el-GR" sz="1400" dirty="0"/>
              <a:t>, Μ. Σαμπάν</a:t>
            </a:r>
            <a:r>
              <a:rPr lang="el-GR" sz="1400" baseline="30000" dirty="0"/>
              <a:t>1</a:t>
            </a:r>
            <a:r>
              <a:rPr lang="el-GR" sz="1400" dirty="0"/>
              <a:t>, Ι. Δανιήλ</a:t>
            </a:r>
            <a:r>
              <a:rPr lang="el-GR" sz="1400" baseline="30000" dirty="0"/>
              <a:t>1,2</a:t>
            </a:r>
            <a:r>
              <a:rPr lang="el-GR" sz="1400" dirty="0"/>
              <a:t>, Ν. Ρεκλείτη</a:t>
            </a:r>
            <a:r>
              <a:rPr lang="el-GR" sz="1400" baseline="30000" dirty="0"/>
              <a:t>2</a:t>
            </a:r>
            <a:r>
              <a:rPr lang="el-GR" sz="1400" dirty="0"/>
              <a:t>, Γ. Χρύσος</a:t>
            </a:r>
            <a:r>
              <a:rPr lang="el-GR" sz="1400" baseline="30000" dirty="0"/>
              <a:t>1,3</a:t>
            </a:r>
            <a:r>
              <a:rPr lang="el-GR" sz="1400" dirty="0"/>
              <a:t>, Ο. Ζαρκωτού</a:t>
            </a:r>
            <a:r>
              <a:rPr lang="el-GR" sz="1400" baseline="30000" dirty="0"/>
              <a:t>1,2</a:t>
            </a:r>
            <a:endParaRPr lang="el-GR" sz="1400" dirty="0"/>
          </a:p>
          <a:p>
            <a:pPr algn="ctr"/>
            <a:r>
              <a:rPr lang="en-US" sz="1400" dirty="0" smtClean="0"/>
              <a:t>1. </a:t>
            </a:r>
            <a:r>
              <a:rPr lang="el-GR" sz="1400" dirty="0" smtClean="0"/>
              <a:t>Επιτροπή </a:t>
            </a:r>
            <a:r>
              <a:rPr lang="el-GR" sz="1400" dirty="0"/>
              <a:t>Νοσοκομειακών </a:t>
            </a:r>
            <a:r>
              <a:rPr lang="el-GR" sz="1400" dirty="0" smtClean="0"/>
              <a:t>Λοιμώξεων, </a:t>
            </a:r>
            <a:r>
              <a:rPr lang="en-US" sz="1400" dirty="0" smtClean="0"/>
              <a:t>2. </a:t>
            </a:r>
            <a:r>
              <a:rPr lang="el-GR" sz="1400" dirty="0" smtClean="0"/>
              <a:t>Μικροβιολογικό Τμήμα, </a:t>
            </a:r>
            <a:r>
              <a:rPr lang="en-US" sz="1400" dirty="0" smtClean="0"/>
              <a:t>3. </a:t>
            </a:r>
            <a:r>
              <a:rPr lang="el-GR" sz="1400" dirty="0" smtClean="0"/>
              <a:t>Β</a:t>
            </a:r>
            <a:r>
              <a:rPr lang="en-US" sz="1400" dirty="0" smtClean="0"/>
              <a:t>’</a:t>
            </a:r>
            <a:r>
              <a:rPr lang="el-GR" sz="1400" dirty="0" smtClean="0"/>
              <a:t> </a:t>
            </a:r>
            <a:r>
              <a:rPr lang="el-GR" sz="1400" dirty="0"/>
              <a:t>Παθολογική </a:t>
            </a:r>
            <a:r>
              <a:rPr lang="el-GR" sz="1400" dirty="0" smtClean="0"/>
              <a:t>Κλινική</a:t>
            </a:r>
            <a:endParaRPr lang="el-GR" sz="1400" dirty="0"/>
          </a:p>
          <a:p>
            <a:pPr algn="ctr"/>
            <a:r>
              <a:rPr lang="el-GR" sz="1400" dirty="0"/>
              <a:t>Γ.Ν. Πειραιά «Τζάνειο»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867"/>
            <a:ext cx="81724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/>
          <p:nvPr/>
        </p:nvSpPr>
        <p:spPr>
          <a:xfrm>
            <a:off x="8216389" y="193712"/>
            <a:ext cx="736099" cy="338554"/>
          </a:xfrm>
          <a:prstGeom prst="rec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</a:rPr>
              <a:t>ΑΑ 17 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329" y="2787774"/>
            <a:ext cx="2250582" cy="2262158"/>
          </a:xfrm>
          <a:prstGeom prst="rect">
            <a:avLst/>
          </a:prstGeom>
        </p:spPr>
      </p:pic>
      <p:sp>
        <p:nvSpPr>
          <p:cNvPr id="10" name="Ορθογώνιο 9"/>
          <p:cNvSpPr/>
          <p:nvPr/>
        </p:nvSpPr>
        <p:spPr>
          <a:xfrm>
            <a:off x="107020" y="2573486"/>
            <a:ext cx="8938652" cy="2477601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l-GR" sz="1600" b="1" dirty="0" smtClean="0">
                <a:solidFill>
                  <a:schemeClr val="accent1">
                    <a:lumMod val="75000"/>
                  </a:schemeClr>
                </a:solidFill>
              </a:rPr>
              <a:t>Εισαγωγή</a:t>
            </a:r>
            <a:r>
              <a:rPr lang="el-GR" sz="1600" dirty="0" smtClean="0"/>
              <a:t> </a:t>
            </a:r>
          </a:p>
          <a:p>
            <a:r>
              <a:rPr lang="el-GR" sz="1400" dirty="0"/>
              <a:t>Η διαχρονική παρακολούθηση της νόσου στην Ελλάδα, προ της πανδημίας </a:t>
            </a:r>
            <a:r>
              <a:rPr lang="en-US" sz="1400" dirty="0"/>
              <a:t>COVID</a:t>
            </a:r>
            <a:r>
              <a:rPr lang="el-GR" sz="1400" dirty="0"/>
              <a:t>-19, δείχνει αύξηση της δραστηριότητας της γρίπης από τον μήνα Ιανουάριο και κορύφωση κατά τους μήνες Φεβρουάριο και Μάρτιο</a:t>
            </a:r>
            <a:r>
              <a:rPr lang="el-GR" sz="1400" dirty="0" smtClean="0"/>
              <a:t>.</a:t>
            </a:r>
            <a:r>
              <a:rPr lang="el-GR" sz="1400" dirty="0"/>
              <a:t> Την περίοδο 2022–2023 η δραστηριότητα του ιού της γρίπης επέστρεψε σε σχεδόν προ-πανδημικά επίπεδα </a:t>
            </a:r>
            <a:r>
              <a:rPr lang="el-GR" sz="1400" dirty="0" smtClean="0"/>
              <a:t>στις Ευρωπαϊκές χώρες,</a:t>
            </a:r>
            <a:r>
              <a:rPr lang="el-GR" sz="1400" dirty="0" smtClean="0">
                <a:solidFill>
                  <a:srgbClr val="FF0000"/>
                </a:solidFill>
              </a:rPr>
              <a:t> </a:t>
            </a:r>
            <a:r>
              <a:rPr lang="el-GR" sz="1400" dirty="0"/>
              <a:t>με </a:t>
            </a:r>
            <a:r>
              <a:rPr lang="el-GR" sz="1400" dirty="0" err="1"/>
              <a:t>νωρίτερη</a:t>
            </a:r>
            <a:r>
              <a:rPr lang="el-GR" sz="1400" dirty="0"/>
              <a:t> έναρξη και κορύφωση σε σύγκριση με τις </a:t>
            </a:r>
            <a:r>
              <a:rPr lang="el-GR" sz="1400" dirty="0"/>
              <a:t>προηγούμενες τέσσερις </a:t>
            </a:r>
            <a:r>
              <a:rPr lang="el-GR" sz="1400" dirty="0" smtClean="0"/>
              <a:t>χρονικές περιόδους </a:t>
            </a:r>
            <a:r>
              <a:rPr lang="el-GR" sz="1400" dirty="0"/>
              <a:t>και ευρύτερη περίοδο διάδοσης. </a:t>
            </a:r>
          </a:p>
          <a:p>
            <a:pPr>
              <a:spcAft>
                <a:spcPts val="300"/>
              </a:spcAft>
            </a:pPr>
            <a:r>
              <a:rPr lang="el-GR" sz="1600" b="1" dirty="0" smtClean="0">
                <a:solidFill>
                  <a:schemeClr val="accent1">
                    <a:lumMod val="75000"/>
                  </a:schemeClr>
                </a:solidFill>
              </a:rPr>
              <a:t>Σκοπός</a:t>
            </a:r>
            <a:r>
              <a:rPr lang="el-GR" sz="1600" b="1" dirty="0" smtClean="0">
                <a:solidFill>
                  <a:srgbClr val="0070C0"/>
                </a:solidFill>
              </a:rPr>
              <a:t> </a:t>
            </a:r>
            <a:endParaRPr lang="el-GR" sz="1600" b="1" dirty="0">
              <a:solidFill>
                <a:srgbClr val="0070C0"/>
              </a:solidFill>
            </a:endParaRPr>
          </a:p>
          <a:p>
            <a:pPr>
              <a:spcAft>
                <a:spcPts val="300"/>
              </a:spcAft>
            </a:pPr>
            <a:r>
              <a:rPr lang="el-GR" sz="1400" dirty="0"/>
              <a:t>Η περιγραφή και συγκριτική αξιολόγηση των επιδημιολογικών και κλινικών στοιχείων των εργαστηριακά επιβεβαιωμένων κρουσμάτων εποχικής γρίπης στο </a:t>
            </a:r>
            <a:r>
              <a:rPr lang="el-GR" sz="1400" dirty="0" smtClean="0"/>
              <a:t>Γ.Ν.Π. «ΤΖΑΝΕΙΟ» </a:t>
            </a:r>
            <a:r>
              <a:rPr lang="el-GR" sz="1400" dirty="0"/>
              <a:t>για πέντε χρονικές περιόδους (από 2018-2019 έως 2022-2023), προ και κατά τη διάρκεια της πανδημίας </a:t>
            </a:r>
            <a:r>
              <a:rPr lang="en-US" sz="1400" dirty="0"/>
              <a:t>COVID</a:t>
            </a:r>
            <a:r>
              <a:rPr lang="el-GR" sz="1400" dirty="0"/>
              <a:t>-19.</a:t>
            </a:r>
          </a:p>
        </p:txBody>
      </p:sp>
    </p:spTree>
    <p:extLst>
      <p:ext uri="{BB962C8B-B14F-4D97-AF65-F5344CB8AC3E}">
        <p14:creationId xmlns:p14="http://schemas.microsoft.com/office/powerpoint/2010/main" val="229531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>
            <a:off x="187068" y="3079588"/>
            <a:ext cx="301678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l-GR" sz="1600" b="1" dirty="0">
                <a:solidFill>
                  <a:schemeClr val="accent1">
                    <a:lumMod val="75000"/>
                  </a:schemeClr>
                </a:solidFill>
              </a:rPr>
              <a:t>Αποτελέσματα </a:t>
            </a:r>
          </a:p>
        </p:txBody>
      </p:sp>
      <p:pic>
        <p:nvPicPr>
          <p:cNvPr id="3078" name="Picture 6" descr="COVID symptoms or just the flu? Here's how to tell the differ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094" y="3506173"/>
            <a:ext cx="2469961" cy="130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Ορθογώνιο 9"/>
          <p:cNvSpPr/>
          <p:nvPr/>
        </p:nvSpPr>
        <p:spPr>
          <a:xfrm>
            <a:off x="142532" y="3423877"/>
            <a:ext cx="5240138" cy="138499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r>
              <a:rPr lang="el-GR" sz="1400" dirty="0"/>
              <a:t>Συνολικά καταγράφηκαν 482 </a:t>
            </a:r>
            <a:r>
              <a:rPr lang="el-GR" sz="1400" dirty="0" smtClean="0"/>
              <a:t>κρούσματα:</a:t>
            </a:r>
          </a:p>
          <a:p>
            <a:pPr marL="182563" indent="-182563">
              <a:buFont typeface="Symbol" panose="05050102010706020507" pitchFamily="18" charset="2"/>
              <a:buChar char="-"/>
            </a:pPr>
            <a:r>
              <a:rPr lang="el-GR" sz="1400" b="1" dirty="0" smtClean="0"/>
              <a:t>προ Πανδημίας </a:t>
            </a:r>
            <a:r>
              <a:rPr lang="en-US" sz="1400" b="1" dirty="0" smtClean="0"/>
              <a:t>COVID-19</a:t>
            </a:r>
            <a:endParaRPr lang="el-GR" sz="1400" b="1" dirty="0" smtClean="0"/>
          </a:p>
          <a:p>
            <a:pPr marL="357188" indent="-174625">
              <a:buFont typeface="Arial" panose="020B0604020202020204" pitchFamily="34" charset="0"/>
              <a:buChar char="•"/>
            </a:pPr>
            <a:r>
              <a:rPr lang="el-GR" sz="1400" dirty="0" smtClean="0"/>
              <a:t>2018-2019 &amp; 2019-2020: 207</a:t>
            </a:r>
          </a:p>
          <a:p>
            <a:pPr marL="182563" indent="-182563">
              <a:buFont typeface="Symbol" panose="05050102010706020507" pitchFamily="18" charset="2"/>
              <a:buChar char="-"/>
            </a:pPr>
            <a:r>
              <a:rPr lang="el-GR" sz="1400" b="1" dirty="0"/>
              <a:t>κατά τη διάρκεια της Πανδημίας </a:t>
            </a:r>
            <a:r>
              <a:rPr lang="en-US" sz="1400" b="1" dirty="0"/>
              <a:t>COVID-19</a:t>
            </a:r>
            <a:endParaRPr lang="el-GR" sz="1400" b="1" dirty="0"/>
          </a:p>
          <a:p>
            <a:pPr marL="357188" indent="-174625">
              <a:buFont typeface="Arial" panose="020B0604020202020204" pitchFamily="34" charset="0"/>
              <a:buChar char="•"/>
            </a:pPr>
            <a:r>
              <a:rPr lang="el-GR" sz="1400" b="1" dirty="0" smtClean="0">
                <a:solidFill>
                  <a:srgbClr val="C00000"/>
                </a:solidFill>
              </a:rPr>
              <a:t>2020-2021: 0</a:t>
            </a:r>
            <a:endParaRPr lang="en-US" sz="1400" b="1" dirty="0" smtClean="0">
              <a:solidFill>
                <a:srgbClr val="C00000"/>
              </a:solidFill>
            </a:endParaRPr>
          </a:p>
          <a:p>
            <a:pPr marL="357188" indent="-174625">
              <a:buFont typeface="Arial" panose="020B0604020202020204" pitchFamily="34" charset="0"/>
              <a:buChar char="•"/>
            </a:pPr>
            <a:r>
              <a:rPr lang="el-GR" sz="1400" dirty="0" smtClean="0"/>
              <a:t>2021-2022 &amp; 2022-2023: 275</a:t>
            </a:r>
            <a:endParaRPr lang="el-GR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534" y="195486"/>
            <a:ext cx="3340497" cy="48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Ορθογώνιο 1"/>
          <p:cNvSpPr/>
          <p:nvPr/>
        </p:nvSpPr>
        <p:spPr>
          <a:xfrm>
            <a:off x="187068" y="222918"/>
            <a:ext cx="5033004" cy="2646878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l-GR" sz="1600" b="1" dirty="0" smtClean="0">
                <a:solidFill>
                  <a:schemeClr val="accent1">
                    <a:lumMod val="75000"/>
                  </a:schemeClr>
                </a:solidFill>
              </a:rPr>
              <a:t>Υλικό - Μέθοδοι </a:t>
            </a:r>
            <a:endParaRPr lang="el-GR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82563" indent="-182563"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el-GR" sz="1400" b="1" dirty="0"/>
              <a:t>Δελτία Υποχρεωτικής Δήλωσης Γρίπης</a:t>
            </a:r>
            <a:r>
              <a:rPr lang="el-GR" sz="1400" dirty="0"/>
              <a:t> </a:t>
            </a:r>
            <a:r>
              <a:rPr lang="el-GR" sz="1400" b="1" dirty="0" smtClean="0"/>
              <a:t>(ΕΟΔΥ):</a:t>
            </a:r>
            <a:r>
              <a:rPr lang="el-GR" sz="1400" dirty="0" smtClean="0"/>
              <a:t> </a:t>
            </a:r>
            <a:r>
              <a:rPr lang="el-GR" sz="1400" dirty="0" smtClean="0"/>
              <a:t>Πραγματοποιήθηκε ηλεκτρονική </a:t>
            </a:r>
            <a:r>
              <a:rPr lang="el-GR" sz="1400" dirty="0" smtClean="0"/>
              <a:t>καταγραφή κι επεξεργασία των </a:t>
            </a:r>
            <a:r>
              <a:rPr lang="el-GR" sz="1400" dirty="0" smtClean="0"/>
              <a:t>δεδομένων από τα Δελτία των θετικών για γρίπη ασθενών, </a:t>
            </a:r>
            <a:r>
              <a:rPr lang="el-GR" sz="1400" dirty="0"/>
              <a:t>που προσήλθαν στο </a:t>
            </a:r>
            <a:r>
              <a:rPr lang="el-GR" sz="1400" dirty="0" smtClean="0"/>
              <a:t>Νοσοκομείο μας, </a:t>
            </a:r>
            <a:r>
              <a:rPr lang="el-GR" sz="1400" dirty="0"/>
              <a:t>ανά χρονική περίοδο. </a:t>
            </a:r>
            <a:endParaRPr lang="el-GR" sz="1400" dirty="0" smtClean="0"/>
          </a:p>
          <a:p>
            <a:pPr marL="182563" indent="-182563">
              <a:buFont typeface="Symbol" panose="05050102010706020507" pitchFamily="18" charset="2"/>
              <a:buChar char=""/>
            </a:pPr>
            <a:r>
              <a:rPr lang="el-GR" sz="1400" b="1" dirty="0" smtClean="0"/>
              <a:t>Εργαστηριακή διάγνωση:</a:t>
            </a:r>
            <a:r>
              <a:rPr lang="el-GR" sz="1400" dirty="0" smtClean="0"/>
              <a:t> </a:t>
            </a:r>
            <a:endParaRPr lang="el-GR" sz="1400" dirty="0" smtClean="0"/>
          </a:p>
          <a:p>
            <a:pPr marL="447675" indent="-182563">
              <a:buFont typeface="Symbol" panose="05050102010706020507" pitchFamily="18" charset="2"/>
              <a:buChar char=""/>
            </a:pPr>
            <a:r>
              <a:rPr lang="el-GR" sz="1400" dirty="0" err="1" smtClean="0"/>
              <a:t>ανοσοχρωματογραφία</a:t>
            </a:r>
            <a:r>
              <a:rPr lang="el-GR" sz="1400" dirty="0" smtClean="0"/>
              <a:t> </a:t>
            </a:r>
            <a:r>
              <a:rPr lang="el-GR" sz="1400" dirty="0"/>
              <a:t>(ICG – CORIS </a:t>
            </a:r>
            <a:r>
              <a:rPr lang="el-GR" sz="1400" dirty="0" err="1"/>
              <a:t>BioConcept</a:t>
            </a:r>
            <a:r>
              <a:rPr lang="el-GR" sz="1400" dirty="0"/>
              <a:t>, </a:t>
            </a:r>
            <a:r>
              <a:rPr lang="el-GR" sz="1400" dirty="0" err="1"/>
              <a:t>Belgium</a:t>
            </a:r>
            <a:r>
              <a:rPr lang="el-GR" sz="1400" dirty="0"/>
              <a:t>) για τον παιδιατρικό πληθυσμό </a:t>
            </a:r>
            <a:endParaRPr lang="el-GR" sz="1400" dirty="0" smtClean="0"/>
          </a:p>
          <a:p>
            <a:pPr marL="447675" indent="-182563"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el-GR" sz="1400" dirty="0" smtClean="0"/>
              <a:t>μοριακή </a:t>
            </a:r>
            <a:r>
              <a:rPr lang="el-GR" sz="1400" dirty="0" smtClean="0"/>
              <a:t>μέθοδος, </a:t>
            </a:r>
            <a:r>
              <a:rPr lang="el-GR" sz="1400" dirty="0"/>
              <a:t>είτε ισοθερμικής ανίχνευσης (ID NOW, </a:t>
            </a:r>
            <a:r>
              <a:rPr lang="el-GR" sz="1400" dirty="0" err="1"/>
              <a:t>Abbott</a:t>
            </a:r>
            <a:r>
              <a:rPr lang="el-GR" sz="1400" dirty="0"/>
              <a:t>, US) είτε RT-PCR (</a:t>
            </a:r>
            <a:r>
              <a:rPr lang="el-GR" sz="1400" dirty="0" err="1"/>
              <a:t>Xpert</a:t>
            </a:r>
            <a:r>
              <a:rPr lang="el-GR" sz="1400" baseline="30000" dirty="0"/>
              <a:t>®</a:t>
            </a:r>
            <a:r>
              <a:rPr lang="el-GR" sz="1400" dirty="0"/>
              <a:t> </a:t>
            </a:r>
            <a:r>
              <a:rPr lang="el-GR" sz="1400" dirty="0" err="1"/>
              <a:t>Xpress</a:t>
            </a:r>
            <a:r>
              <a:rPr lang="el-GR" sz="1400" dirty="0"/>
              <a:t> CoV-2/Flu/RSV </a:t>
            </a:r>
            <a:r>
              <a:rPr lang="el-GR" sz="1400" dirty="0" err="1"/>
              <a:t>plus</a:t>
            </a:r>
            <a:r>
              <a:rPr lang="el-GR" sz="1400" dirty="0"/>
              <a:t>, </a:t>
            </a:r>
            <a:r>
              <a:rPr lang="el-GR" sz="1400" dirty="0" err="1"/>
              <a:t>Cepheid</a:t>
            </a:r>
            <a:r>
              <a:rPr lang="el-GR" sz="1400" dirty="0"/>
              <a:t>, US).</a:t>
            </a:r>
          </a:p>
        </p:txBody>
      </p:sp>
    </p:spTree>
    <p:extLst>
      <p:ext uri="{BB962C8B-B14F-4D97-AF65-F5344CB8AC3E}">
        <p14:creationId xmlns:p14="http://schemas.microsoft.com/office/powerpoint/2010/main" val="360182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4336" y="4511857"/>
            <a:ext cx="9009672" cy="600164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 w="12700"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l-G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Βιβλιογραφία</a:t>
            </a:r>
            <a:endParaRPr lang="el-GR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050" dirty="0" smtClean="0"/>
              <a:t>1. </a:t>
            </a:r>
            <a:r>
              <a:rPr lang="en-US" sz="1050" dirty="0"/>
              <a:t>European Centre for Disease Prevention and Control. Seasonal influenza 2022−2023. In: ECDC. </a:t>
            </a:r>
            <a:r>
              <a:rPr lang="en-US" sz="1050" dirty="0" smtClean="0"/>
              <a:t>Annual Epidemiological </a:t>
            </a:r>
            <a:r>
              <a:rPr lang="en-US" sz="1050" dirty="0"/>
              <a:t>Report for 2023. Stockholm: ECDC; 2023</a:t>
            </a:r>
            <a:endParaRPr lang="el-GR" sz="1050" dirty="0"/>
          </a:p>
          <a:p>
            <a:r>
              <a:rPr lang="en-US" sz="1050" dirty="0" smtClean="0"/>
              <a:t>2. </a:t>
            </a:r>
            <a:r>
              <a:rPr lang="en-US" sz="1050" dirty="0"/>
              <a:t>https://eody.gov.gr/disease/gripi-kai-epochiki-gripi</a:t>
            </a:r>
            <a:r>
              <a:rPr lang="en-US" sz="1050" dirty="0" smtClean="0"/>
              <a:t>/</a:t>
            </a:r>
            <a:endParaRPr lang="el-GR" sz="105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3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6096" y="2084436"/>
            <a:ext cx="3557468" cy="2370381"/>
          </a:xfrm>
          <a:prstGeom prst="rect">
            <a:avLst/>
          </a:prstGeom>
        </p:spPr>
      </p:pic>
      <p:sp>
        <p:nvSpPr>
          <p:cNvPr id="17" name="Ορθογώνιο 16"/>
          <p:cNvSpPr/>
          <p:nvPr/>
        </p:nvSpPr>
        <p:spPr>
          <a:xfrm>
            <a:off x="4283968" y="381575"/>
            <a:ext cx="4760040" cy="4288353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>
            <a:spAutoFit/>
          </a:bodyPr>
          <a:lstStyle/>
          <a:p>
            <a:pPr marL="182563" indent="-182563"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el-GR" sz="1400" dirty="0" smtClean="0"/>
              <a:t>Ο </a:t>
            </a:r>
            <a:r>
              <a:rPr lang="el-GR" sz="1400" dirty="0"/>
              <a:t>αριθμός των δηλωθέντων περιστατικών ανά χρονική περίοδο ακολουθεί την γενικότερη επιδημιολογική εξέλιξη της νόσου τόσο στην Ελλάδα όσο και στην Ευρώπη. </a:t>
            </a:r>
            <a:endParaRPr lang="el-GR" sz="1400" dirty="0" smtClean="0"/>
          </a:p>
          <a:p>
            <a:pPr marL="182563" indent="-182563"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el-GR" sz="1400" dirty="0" smtClean="0"/>
              <a:t>Οι </a:t>
            </a:r>
            <a:r>
              <a:rPr lang="el-GR" sz="1400" dirty="0"/>
              <a:t>μηδενικές δηλώσεις του 2020-2021 αποδίδονται στην επίδραση των γενικότερων μέτρων πρόληψης στο πλαίσιο διαχείρισης της Πανδημίας </a:t>
            </a:r>
            <a:r>
              <a:rPr lang="en-US" sz="1400" dirty="0"/>
              <a:t>COVID</a:t>
            </a:r>
            <a:r>
              <a:rPr lang="el-GR" sz="1400" dirty="0"/>
              <a:t>-19. Αντίθετα, την περίοδο 2022-2023 παρατηρείται αυξημένη δραστηριότητα του ιού της γρίπης. </a:t>
            </a:r>
            <a:endParaRPr lang="el-GR" sz="1400" dirty="0" smtClean="0"/>
          </a:p>
          <a:p>
            <a:pPr marL="182563" indent="-182563"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el-GR" sz="1400" dirty="0" smtClean="0"/>
              <a:t>Σε </a:t>
            </a:r>
            <a:r>
              <a:rPr lang="el-GR" sz="1400" dirty="0"/>
              <a:t>όλες τις χρονικές περιόδους η συντριπτική πλειοψηφία των δηλωθέντων κρουσμάτων δεν αναφέρουν αντιγριπικό εμβολιασμό. </a:t>
            </a:r>
            <a:endParaRPr lang="el-GR" sz="1400" dirty="0" smtClean="0"/>
          </a:p>
          <a:p>
            <a:pPr marL="182563" indent="-182563"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el-GR" sz="1400" dirty="0" smtClean="0"/>
              <a:t>Τ</a:t>
            </a:r>
            <a:r>
              <a:rPr lang="el-GR" sz="1400" dirty="0"/>
              <a:t>α</a:t>
            </a:r>
            <a:r>
              <a:rPr lang="el-GR" sz="1400" dirty="0" smtClean="0"/>
              <a:t> ποσοστά </a:t>
            </a:r>
            <a:r>
              <a:rPr lang="el-GR" sz="1400" dirty="0"/>
              <a:t>των νοσηλευόμενων με γρίπη ασθενών, </a:t>
            </a:r>
            <a:r>
              <a:rPr lang="el-GR" sz="1400" dirty="0" smtClean="0"/>
              <a:t>της νοσηλείας </a:t>
            </a:r>
            <a:r>
              <a:rPr lang="el-GR" sz="1400" dirty="0"/>
              <a:t>σε ΜΕΘ και </a:t>
            </a:r>
            <a:r>
              <a:rPr lang="el-GR" sz="1400" dirty="0" smtClean="0"/>
              <a:t>των θανάτων, </a:t>
            </a:r>
            <a:r>
              <a:rPr lang="el-GR" sz="1400" dirty="0"/>
              <a:t>κατά τη διάρκεια των πέντε χρονικών περιόδων, φαίνεται σταδιακά να μειώνονται. </a:t>
            </a:r>
            <a:endParaRPr lang="el-GR" sz="1400" dirty="0" smtClean="0"/>
          </a:p>
          <a:p>
            <a:pPr marL="182563" indent="-182563"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el-GR" sz="1400" dirty="0" smtClean="0"/>
              <a:t>Ο </a:t>
            </a:r>
            <a:r>
              <a:rPr lang="el-GR" sz="1400" dirty="0"/>
              <a:t>επικρατέστερος τύπος </a:t>
            </a:r>
            <a:r>
              <a:rPr lang="el-GR" sz="1400" dirty="0" smtClean="0"/>
              <a:t>σε όλες </a:t>
            </a:r>
            <a:r>
              <a:rPr lang="el-GR" sz="1400" dirty="0"/>
              <a:t>τις χρονικές περιόδους ήταν ο τύπος </a:t>
            </a:r>
            <a:r>
              <a:rPr lang="el-GR" sz="1400" dirty="0" smtClean="0"/>
              <a:t>Α σε ποσοστό &gt;90%, εκτός από το 2019-2020 όπου το 1/3 περίπου των δηλωθέντων περιστατικών ήταν τύπου Β.</a:t>
            </a:r>
            <a:endParaRPr lang="el-GR" sz="1400" dirty="0"/>
          </a:p>
        </p:txBody>
      </p:sp>
      <p:sp>
        <p:nvSpPr>
          <p:cNvPr id="16" name="Ορθογώνιο 15"/>
          <p:cNvSpPr/>
          <p:nvPr/>
        </p:nvSpPr>
        <p:spPr>
          <a:xfrm>
            <a:off x="86338" y="118972"/>
            <a:ext cx="301678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l-GR" sz="1600" b="1" dirty="0">
                <a:solidFill>
                  <a:schemeClr val="accent1">
                    <a:lumMod val="75000"/>
                  </a:schemeClr>
                </a:solidFill>
              </a:rPr>
              <a:t>Αποτελέσματα 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86338" y="411510"/>
            <a:ext cx="41976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b="1" dirty="0" smtClean="0"/>
              <a:t>Πίνακας: </a:t>
            </a:r>
            <a:r>
              <a:rPr lang="el-GR" sz="1200" dirty="0" smtClean="0"/>
              <a:t>επιδημιολογικά </a:t>
            </a:r>
            <a:r>
              <a:rPr lang="el-GR" sz="1200" dirty="0"/>
              <a:t>και κλινικά στοιχεία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4" y="742154"/>
            <a:ext cx="4220075" cy="361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4528868" y="97338"/>
            <a:ext cx="1552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l-GR" sz="1600" b="1" dirty="0">
                <a:solidFill>
                  <a:schemeClr val="accent1">
                    <a:lumMod val="75000"/>
                  </a:schemeClr>
                </a:solidFill>
              </a:rPr>
              <a:t>Συμπεράσματα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3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2361</TotalTime>
  <Words>473</Words>
  <Application>Microsoft Office PowerPoint</Application>
  <PresentationFormat>Προβολή στην οθόνη (16:9)</PresentationFormat>
  <Paragraphs>34</Paragraphs>
  <Slides>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4" baseType="lpstr">
      <vt:lpstr>Θέμα του Office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επιστημονικό</dc:creator>
  <cp:lastModifiedBy>USER</cp:lastModifiedBy>
  <cp:revision>59</cp:revision>
  <dcterms:created xsi:type="dcterms:W3CDTF">2021-09-26T11:52:08Z</dcterms:created>
  <dcterms:modified xsi:type="dcterms:W3CDTF">2023-10-26T11:42:51Z</dcterms:modified>
</cp:coreProperties>
</file>