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38398450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12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42" y="306"/>
      </p:cViewPr>
      <p:guideLst>
        <p:guide orient="horz" pos="6803"/>
        <p:guide pos="120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ΓΡΙΠΗ </a:t>
            </a:r>
            <a:r>
              <a:rPr lang="en-US"/>
              <a:t>RSV COVID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ΓΡΙΠΗ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Sheet1!$N$2:$N$22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 formatCode="0">
                  <c:v>19</c:v>
                </c:pt>
                <c:pt idx="3" formatCode="0">
                  <c:v>9</c:v>
                </c:pt>
                <c:pt idx="4" formatCode="0">
                  <c:v>0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1</c:v>
                </c:pt>
                <c:pt idx="10" formatCode="0">
                  <c:v>4</c:v>
                </c:pt>
                <c:pt idx="11" formatCode="0">
                  <c:v>10</c:v>
                </c:pt>
                <c:pt idx="12" formatCode="0">
                  <c:v>8</c:v>
                </c:pt>
                <c:pt idx="13" formatCode="0">
                  <c:v>2</c:v>
                </c:pt>
                <c:pt idx="14" formatCode="0">
                  <c:v>2</c:v>
                </c:pt>
                <c:pt idx="15" formatCode="0">
                  <c:v>1</c:v>
                </c:pt>
                <c:pt idx="16" formatCode="0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FB-4A11-AD05-05EB8C88D803}"/>
            </c:ext>
          </c:extLst>
        </c:ser>
        <c:ser>
          <c:idx val="1"/>
          <c:order val="1"/>
          <c:tx>
            <c:v>RSV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Sheet1!$O$2:$O$22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 formatCode="0">
                  <c:v>0</c:v>
                </c:pt>
                <c:pt idx="10" formatCode="0">
                  <c:v>1</c:v>
                </c:pt>
                <c:pt idx="11" formatCode="0">
                  <c:v>5</c:v>
                </c:pt>
                <c:pt idx="12" formatCode="0">
                  <c:v>6</c:v>
                </c:pt>
                <c:pt idx="13" formatCode="0">
                  <c:v>4</c:v>
                </c:pt>
                <c:pt idx="14" formatCode="0">
                  <c:v>4</c:v>
                </c:pt>
                <c:pt idx="15" formatCode="0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FB-4A11-AD05-05EB8C88D803}"/>
            </c:ext>
          </c:extLst>
        </c:ser>
        <c:ser>
          <c:idx val="2"/>
          <c:order val="2"/>
          <c:tx>
            <c:v>COVID ΣΕ ΑΛΛΑ ΤΜΗΜΑΤΑ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Sheet1!$P$2:$P$22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18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10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FB-4A11-AD05-05EB8C88D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498944"/>
        <c:axId val="108500864"/>
      </c:lineChart>
      <c:catAx>
        <c:axId val="108498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ΜΗΝΕΣ ΑΝΑ ΈΤΟΣ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00864"/>
        <c:crosses val="autoZero"/>
        <c:auto val="1"/>
        <c:lblAlgn val="ctr"/>
        <c:lblOffset val="100"/>
        <c:noMultiLvlLbl val="0"/>
      </c:catAx>
      <c:valAx>
        <c:axId val="108500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ΜΕΓΙΣΤΟΣ ΑΡΙΘΜΟΣ</a:t>
                </a:r>
              </a:p>
              <a:p>
                <a:pPr>
                  <a:defRPr/>
                </a:pPr>
                <a:r>
                  <a:rPr lang="el-GR"/>
                  <a:t>ΚΛΙΝΩΜ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84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Clostiridium difficile </a:t>
            </a:r>
            <a:endParaRPr lang="el-G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C.Difficile ΜΕΓΙΣΤΗ ΤΙΜΗ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Sheet1!$U$5:$U$22</c:f>
              <c:numCache>
                <c:formatCode>0</c:formatCode>
                <c:ptCount val="18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14</c:v>
                </c:pt>
                <c:pt idx="5">
                  <c:v>9</c:v>
                </c:pt>
                <c:pt idx="6">
                  <c:v>12</c:v>
                </c:pt>
                <c:pt idx="7">
                  <c:v>10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1A-4AF3-88C5-259697C5BF8C}"/>
            </c:ext>
          </c:extLst>
        </c:ser>
        <c:ser>
          <c:idx val="1"/>
          <c:order val="1"/>
          <c:tx>
            <c:v>C.Difficile ΔΙΑΜΕΣΗ ΤΙΜΗ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Sheet1!$S$2:$S$22</c:f>
              <c:numCache>
                <c:formatCode>0</c:formatCode>
                <c:ptCount val="21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4.5</c:v>
                </c:pt>
                <c:pt idx="11">
                  <c:v>2</c:v>
                </c:pt>
                <c:pt idx="12">
                  <c:v>2</c:v>
                </c:pt>
                <c:pt idx="13">
                  <c:v>2.5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1A-4AF3-88C5-259697C5BF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577152"/>
        <c:axId val="108579072"/>
      </c:lineChart>
      <c:catAx>
        <c:axId val="108577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ΜΗΝΕΣ ΑΝΑ ΕΤΟΣ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79072"/>
        <c:crosses val="autoZero"/>
        <c:auto val="1"/>
        <c:lblAlgn val="ctr"/>
        <c:lblOffset val="100"/>
        <c:noMultiLvlLbl val="0"/>
      </c:catAx>
      <c:valAx>
        <c:axId val="108579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ΑΡΙΘΜΟΣ ΚΛΙΝΩΝ</a:t>
                </a:r>
              </a:p>
            </c:rich>
          </c:tx>
          <c:layout>
            <c:manualLayout>
              <c:xMode val="edge"/>
              <c:yMode val="edge"/>
              <c:x val="1.9786027229734979E-2"/>
              <c:y val="0.245389424541512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1085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Candida auris</a:t>
            </a:r>
            <a:endParaRPr lang="el-G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ΜΕΓΙΣΤΗ ΤΙΜΗ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Sheet1!$R$2:$R$22</c:f>
              <c:numCache>
                <c:formatCode>0</c:formatCode>
                <c:ptCount val="21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6</c:v>
                </c:pt>
                <c:pt idx="11">
                  <c:v>3</c:v>
                </c:pt>
                <c:pt idx="12">
                  <c:v>5</c:v>
                </c:pt>
                <c:pt idx="13">
                  <c:v>5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5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3-4875-9492-8E70FCF2446B}"/>
            </c:ext>
          </c:extLst>
        </c:ser>
        <c:ser>
          <c:idx val="1"/>
          <c:order val="1"/>
          <c:tx>
            <c:v>ΔΙΑΜΕΣΗ ΤΙΜΗ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Sheet1!$M$2:$M$22</c:f>
              <c:strCache>
                <c:ptCount val="21"/>
                <c:pt idx="0">
                  <c:v>ΙΑΝΟΥΑΡΙΟΣ 22</c:v>
                </c:pt>
                <c:pt idx="1">
                  <c:v>ΦΕΒΡΟΥΑΡΙΟΣ 22</c:v>
                </c:pt>
                <c:pt idx="2">
                  <c:v>ΜΑΡΤΙΟΣ 22</c:v>
                </c:pt>
                <c:pt idx="3">
                  <c:v>ΑΠΡΙΛΙΟΣ 22</c:v>
                </c:pt>
                <c:pt idx="4">
                  <c:v>ΜΑΙΟΣ 22</c:v>
                </c:pt>
                <c:pt idx="5">
                  <c:v>ΙΟΥΝΙΟΣ 22</c:v>
                </c:pt>
                <c:pt idx="6">
                  <c:v>ΙΟΥΛΙΟΣ 22</c:v>
                </c:pt>
                <c:pt idx="7">
                  <c:v>ΑΥΓΟΥΣΤΟΣ 22</c:v>
                </c:pt>
                <c:pt idx="8">
                  <c:v>ΣΕΠΤΕΜΒΡΙΟΣ 22</c:v>
                </c:pt>
                <c:pt idx="9">
                  <c:v>ΟΚΤΩΒΡΙΟΣ 22</c:v>
                </c:pt>
                <c:pt idx="10">
                  <c:v>ΝΟΕΜΒΡΙΟΣ 22</c:v>
                </c:pt>
                <c:pt idx="11">
                  <c:v>ΔΕΚΕΜΒΡΙΟΣ 22</c:v>
                </c:pt>
                <c:pt idx="12">
                  <c:v>ΙΑΝΟΥΑΡΙΟΣ 23</c:v>
                </c:pt>
                <c:pt idx="13">
                  <c:v>ΦΕΒΡΟΥΑΡΙΟΣ 23</c:v>
                </c:pt>
                <c:pt idx="14">
                  <c:v>ΜΑΡΤΙΟΣ 23</c:v>
                </c:pt>
                <c:pt idx="15">
                  <c:v>ΑΠΡΙΛΙΟΣ 23</c:v>
                </c:pt>
                <c:pt idx="16">
                  <c:v>ΜΑΙΟΣ 23</c:v>
                </c:pt>
                <c:pt idx="17">
                  <c:v>ΙΟΥΝΙΟΣ 23</c:v>
                </c:pt>
                <c:pt idx="18">
                  <c:v>ΙΟΥΛΙΟΣ 23</c:v>
                </c:pt>
                <c:pt idx="19">
                  <c:v>ΑΥΓΟΥΣΤΟΣ 23</c:v>
                </c:pt>
                <c:pt idx="20">
                  <c:v>ΣΕΠΤΕΜΒΡΙΟΣ 23</c:v>
                </c:pt>
              </c:strCache>
            </c:strRef>
          </c:cat>
          <c:val>
            <c:numRef>
              <c:f>Sheet1!$S$2:$S$22</c:f>
              <c:numCache>
                <c:formatCode>0</c:formatCode>
                <c:ptCount val="21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4.5</c:v>
                </c:pt>
                <c:pt idx="11">
                  <c:v>2</c:v>
                </c:pt>
                <c:pt idx="12">
                  <c:v>2</c:v>
                </c:pt>
                <c:pt idx="13">
                  <c:v>2.5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93-4875-9492-8E70FCF244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740480"/>
        <c:axId val="118742016"/>
      </c:lineChart>
      <c:catAx>
        <c:axId val="118740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42016"/>
        <c:crosses val="autoZero"/>
        <c:auto val="1"/>
        <c:lblAlgn val="ctr"/>
        <c:lblOffset val="100"/>
        <c:noMultiLvlLbl val="0"/>
      </c:catAx>
      <c:valAx>
        <c:axId val="118742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  ΑΡΙΘΜΟΣ ΚΛΙΝΩΝ</a:t>
                </a:r>
              </a:p>
            </c:rich>
          </c:tx>
          <c:layout>
            <c:manualLayout>
              <c:xMode val="edge"/>
              <c:yMode val="edge"/>
              <c:x val="2.0370735167179597E-2"/>
              <c:y val="0.260198284123352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11874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507" y="4559901"/>
            <a:ext cx="27796226" cy="10486639"/>
          </a:xfrm>
        </p:spPr>
        <p:txBody>
          <a:bodyPr anchor="b"/>
          <a:lstStyle>
            <a:lvl1pPr>
              <a:defRPr sz="22676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7507" y="15046535"/>
            <a:ext cx="27796226" cy="271307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9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37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511" y="15119627"/>
            <a:ext cx="27796223" cy="1784962"/>
          </a:xfrm>
        </p:spPr>
        <p:txBody>
          <a:bodyPr anchor="b">
            <a:normAutofit/>
          </a:bodyPr>
          <a:lstStyle>
            <a:lvl1pPr algn="l">
              <a:defRPr sz="755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37507" y="2159953"/>
            <a:ext cx="27796226" cy="114664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039"/>
            </a:lvl1pPr>
            <a:lvl2pPr marL="1439951" indent="0">
              <a:buNone/>
              <a:defRPr sz="5039"/>
            </a:lvl2pPr>
            <a:lvl3pPr marL="2879903" indent="0">
              <a:buNone/>
              <a:defRPr sz="5039"/>
            </a:lvl3pPr>
            <a:lvl4pPr marL="4319854" indent="0">
              <a:buNone/>
              <a:defRPr sz="5039"/>
            </a:lvl4pPr>
            <a:lvl5pPr marL="5759806" indent="0">
              <a:buNone/>
              <a:defRPr sz="5039"/>
            </a:lvl5pPr>
            <a:lvl6pPr marL="7199757" indent="0">
              <a:buNone/>
              <a:defRPr sz="5039"/>
            </a:lvl6pPr>
            <a:lvl7pPr marL="8639708" indent="0">
              <a:buNone/>
              <a:defRPr sz="5039"/>
            </a:lvl7pPr>
            <a:lvl8pPr marL="10079660" indent="0">
              <a:buNone/>
              <a:defRPr sz="5039"/>
            </a:lvl8pPr>
            <a:lvl9pPr marL="11519611" indent="0">
              <a:buNone/>
              <a:defRPr sz="50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510" y="16904589"/>
            <a:ext cx="27796220" cy="1554964"/>
          </a:xfrm>
        </p:spPr>
        <p:txBody>
          <a:bodyPr>
            <a:normAutofit/>
          </a:bodyPr>
          <a:lstStyle>
            <a:lvl1pPr marL="0" indent="0">
              <a:buNone/>
              <a:defRPr sz="377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505" y="4559900"/>
            <a:ext cx="27796229" cy="6239863"/>
          </a:xfrm>
        </p:spPr>
        <p:txBody>
          <a:bodyPr/>
          <a:lstStyle>
            <a:lvl1pPr>
              <a:defRPr sz="1511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505" y="11519747"/>
            <a:ext cx="27796229" cy="7439836"/>
          </a:xfrm>
        </p:spPr>
        <p:txBody>
          <a:bodyPr anchor="ctr">
            <a:normAutofit/>
          </a:bodyPr>
          <a:lstStyle>
            <a:lvl1pPr marL="0" indent="0">
              <a:buNone/>
              <a:defRPr sz="566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82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804" y="4559900"/>
            <a:ext cx="25193676" cy="7317552"/>
          </a:xfrm>
        </p:spPr>
        <p:txBody>
          <a:bodyPr/>
          <a:lstStyle>
            <a:lvl1pPr>
              <a:defRPr sz="1511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079756" y="11877452"/>
            <a:ext cx="22927103" cy="107769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4409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505" y="13702555"/>
            <a:ext cx="27796229" cy="5279884"/>
          </a:xfrm>
        </p:spPr>
        <p:txBody>
          <a:bodyPr anchor="ctr">
            <a:normAutofit/>
          </a:bodyPr>
          <a:lstStyle>
            <a:lvl1pPr marL="0" indent="0">
              <a:buNone/>
              <a:defRPr sz="566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829161" y="3058997"/>
            <a:ext cx="2525605" cy="600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38424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86184" y="8232219"/>
            <a:ext cx="2525605" cy="600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3842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0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504" y="9839787"/>
            <a:ext cx="27796232" cy="5206752"/>
          </a:xfrm>
        </p:spPr>
        <p:txBody>
          <a:bodyPr anchor="b"/>
          <a:lstStyle>
            <a:lvl1pPr algn="l">
              <a:defRPr sz="12598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505" y="15046538"/>
            <a:ext cx="27796229" cy="2709862"/>
          </a:xfrm>
        </p:spPr>
        <p:txBody>
          <a:bodyPr anchor="t"/>
          <a:lstStyle>
            <a:lvl1pPr marL="0" indent="0" algn="l">
              <a:buNone/>
              <a:defRPr sz="62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36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22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453" y="6239863"/>
            <a:ext cx="9281093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54919" y="8399815"/>
            <a:ext cx="9219628" cy="11304753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31505" y="6239863"/>
            <a:ext cx="9247630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198267" y="8399815"/>
            <a:ext cx="9280866" cy="11304753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439096" y="6239863"/>
            <a:ext cx="9234629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2439096" y="8399815"/>
            <a:ext cx="9234629" cy="11304753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735407" y="6719852"/>
            <a:ext cx="0" cy="1247972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927389" y="6719852"/>
            <a:ext cx="0" cy="1249384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66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22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919" y="13388521"/>
            <a:ext cx="9259626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54919" y="6959847"/>
            <a:ext cx="9259626" cy="47998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039"/>
            </a:lvl1pPr>
            <a:lvl2pPr marL="1439951" indent="0">
              <a:buNone/>
              <a:defRPr sz="5039"/>
            </a:lvl2pPr>
            <a:lvl3pPr marL="2879903" indent="0">
              <a:buNone/>
              <a:defRPr sz="5039"/>
            </a:lvl3pPr>
            <a:lvl4pPr marL="4319854" indent="0">
              <a:buNone/>
              <a:defRPr sz="5039"/>
            </a:lvl4pPr>
            <a:lvl5pPr marL="5759806" indent="0">
              <a:buNone/>
              <a:defRPr sz="5039"/>
            </a:lvl5pPr>
            <a:lvl6pPr marL="7199757" indent="0">
              <a:buNone/>
              <a:defRPr sz="5039"/>
            </a:lvl6pPr>
            <a:lvl7pPr marL="8639708" indent="0">
              <a:buNone/>
              <a:defRPr sz="5039"/>
            </a:lvl7pPr>
            <a:lvl8pPr marL="10079660" indent="0">
              <a:buNone/>
              <a:defRPr sz="5039"/>
            </a:lvl8pPr>
            <a:lvl9pPr marL="11519611" indent="0">
              <a:buNone/>
              <a:defRPr sz="50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54919" y="15203481"/>
            <a:ext cx="9259626" cy="207614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49507" y="13388521"/>
            <a:ext cx="9229627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2249504" y="6959847"/>
            <a:ext cx="9229627" cy="47998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039"/>
            </a:lvl1pPr>
            <a:lvl2pPr marL="1439951" indent="0">
              <a:buNone/>
              <a:defRPr sz="5039"/>
            </a:lvl2pPr>
            <a:lvl3pPr marL="2879903" indent="0">
              <a:buNone/>
              <a:defRPr sz="5039"/>
            </a:lvl3pPr>
            <a:lvl4pPr marL="4319854" indent="0">
              <a:buNone/>
              <a:defRPr sz="5039"/>
            </a:lvl4pPr>
            <a:lvl5pPr marL="5759806" indent="0">
              <a:buNone/>
              <a:defRPr sz="5039"/>
            </a:lvl5pPr>
            <a:lvl6pPr marL="7199757" indent="0">
              <a:buNone/>
              <a:defRPr sz="5039"/>
            </a:lvl6pPr>
            <a:lvl7pPr marL="8639708" indent="0">
              <a:buNone/>
              <a:defRPr sz="5039"/>
            </a:lvl7pPr>
            <a:lvl8pPr marL="10079660" indent="0">
              <a:buNone/>
              <a:defRPr sz="5039"/>
            </a:lvl8pPr>
            <a:lvl9pPr marL="11519611" indent="0">
              <a:buNone/>
              <a:defRPr sz="50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2245244" y="15203478"/>
            <a:ext cx="9241851" cy="207614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439096" y="13388521"/>
            <a:ext cx="9234629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2439093" y="6959847"/>
            <a:ext cx="9234629" cy="47998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039"/>
            </a:lvl1pPr>
            <a:lvl2pPr marL="1439951" indent="0">
              <a:buNone/>
              <a:defRPr sz="5039"/>
            </a:lvl2pPr>
            <a:lvl3pPr marL="2879903" indent="0">
              <a:buNone/>
              <a:defRPr sz="5039"/>
            </a:lvl3pPr>
            <a:lvl4pPr marL="4319854" indent="0">
              <a:buNone/>
              <a:defRPr sz="5039"/>
            </a:lvl4pPr>
            <a:lvl5pPr marL="5759806" indent="0">
              <a:buNone/>
              <a:defRPr sz="5039"/>
            </a:lvl5pPr>
            <a:lvl6pPr marL="7199757" indent="0">
              <a:buNone/>
              <a:defRPr sz="5039"/>
            </a:lvl6pPr>
            <a:lvl7pPr marL="8639708" indent="0">
              <a:buNone/>
              <a:defRPr sz="5039"/>
            </a:lvl7pPr>
            <a:lvl8pPr marL="10079660" indent="0">
              <a:buNone/>
              <a:defRPr sz="5039"/>
            </a:lvl8pPr>
            <a:lvl9pPr marL="11519611" indent="0">
              <a:buNone/>
              <a:defRPr sz="50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22438702" y="15203472"/>
            <a:ext cx="9246861" cy="207614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735407" y="6719852"/>
            <a:ext cx="0" cy="1247972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927389" y="6719852"/>
            <a:ext cx="0" cy="1249384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71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48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53944" y="1354974"/>
            <a:ext cx="5519780" cy="18349596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4920" y="2794943"/>
            <a:ext cx="23379053" cy="169096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37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511" y="9013136"/>
            <a:ext cx="27796223" cy="6033401"/>
          </a:xfrm>
        </p:spPr>
        <p:txBody>
          <a:bodyPr anchor="b"/>
          <a:lstStyle>
            <a:lvl1pPr algn="l">
              <a:defRPr sz="12598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507" y="15046538"/>
            <a:ext cx="27796226" cy="2709862"/>
          </a:xfrm>
        </p:spPr>
        <p:txBody>
          <a:bodyPr anchor="t"/>
          <a:lstStyle>
            <a:lvl1pPr marL="0" indent="0" algn="l">
              <a:buNone/>
              <a:defRPr sz="62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4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860" y="6489859"/>
            <a:ext cx="13846178" cy="13214711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5039"/>
            </a:lvl2pPr>
            <a:lvl3pPr>
              <a:defRPr sz="4409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08710" y="6475740"/>
            <a:ext cx="13846184" cy="13228827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5039"/>
            </a:lvl2pPr>
            <a:lvl3pPr>
              <a:defRPr sz="4409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9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861" y="5999868"/>
            <a:ext cx="13846175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860" y="7919826"/>
            <a:ext cx="13846178" cy="11784742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5039"/>
            </a:lvl2pPr>
            <a:lvl3pPr>
              <a:defRPr sz="4409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08716" y="5999868"/>
            <a:ext cx="13846178" cy="1814959"/>
          </a:xfrm>
        </p:spPr>
        <p:txBody>
          <a:bodyPr anchor="b">
            <a:noAutofit/>
          </a:bodyPr>
          <a:lstStyle>
            <a:lvl1pPr marL="0" indent="0">
              <a:buNone/>
              <a:defRPr sz="755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808716" y="7919826"/>
            <a:ext cx="13846178" cy="11784742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5039"/>
            </a:lvl2pPr>
            <a:lvl3pPr>
              <a:defRPr sz="4409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9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65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95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501" y="4559900"/>
            <a:ext cx="10711580" cy="4559900"/>
          </a:xfrm>
        </p:spPr>
        <p:txBody>
          <a:bodyPr anchor="b"/>
          <a:lstStyle>
            <a:lvl1pPr algn="l">
              <a:defRPr sz="755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50" y="4559900"/>
            <a:ext cx="16364684" cy="14399683"/>
          </a:xfrm>
        </p:spPr>
        <p:txBody>
          <a:bodyPr anchor="ctr">
            <a:normAutofit/>
          </a:bodyPr>
          <a:lstStyle>
            <a:lvl1pPr>
              <a:defRPr sz="6299"/>
            </a:lvl1pPr>
            <a:lvl2pPr>
              <a:defRPr sz="5669"/>
            </a:lvl2pPr>
            <a:lvl3pPr>
              <a:defRPr sz="503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502" y="9855785"/>
            <a:ext cx="10711577" cy="9119796"/>
          </a:xfrm>
        </p:spPr>
        <p:txBody>
          <a:bodyPr/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4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206" y="5839846"/>
            <a:ext cx="16040001" cy="4959916"/>
          </a:xfrm>
        </p:spPr>
        <p:txBody>
          <a:bodyPr anchor="b">
            <a:normAutofit/>
          </a:bodyPr>
          <a:lstStyle>
            <a:lvl1pPr algn="l">
              <a:defRPr sz="11338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7450" y="3599921"/>
            <a:ext cx="10079593" cy="143996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039"/>
            </a:lvl1pPr>
            <a:lvl2pPr marL="1439951" indent="0">
              <a:buNone/>
              <a:defRPr sz="5039"/>
            </a:lvl2pPr>
            <a:lvl3pPr marL="2879903" indent="0">
              <a:buNone/>
              <a:defRPr sz="5039"/>
            </a:lvl3pPr>
            <a:lvl4pPr marL="4319854" indent="0">
              <a:buNone/>
              <a:defRPr sz="5039"/>
            </a:lvl4pPr>
            <a:lvl5pPr marL="5759806" indent="0">
              <a:buNone/>
              <a:defRPr sz="5039"/>
            </a:lvl5pPr>
            <a:lvl6pPr marL="7199757" indent="0">
              <a:buNone/>
              <a:defRPr sz="5039"/>
            </a:lvl6pPr>
            <a:lvl7pPr marL="8639708" indent="0">
              <a:buNone/>
              <a:defRPr sz="5039"/>
            </a:lvl7pPr>
            <a:lvl8pPr marL="10079660" indent="0">
              <a:buNone/>
              <a:defRPr sz="5039"/>
            </a:lvl8pPr>
            <a:lvl9pPr marL="11519611" indent="0">
              <a:buNone/>
              <a:defRPr sz="5039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7505" y="11519747"/>
            <a:ext cx="16015035" cy="4319905"/>
          </a:xfrm>
        </p:spPr>
        <p:txBody>
          <a:bodyPr>
            <a:normAutofit/>
          </a:bodyPr>
          <a:lstStyle>
            <a:lvl1pPr marL="0" indent="0">
              <a:buNone/>
              <a:defRPr sz="4409"/>
            </a:lvl1pPr>
            <a:lvl2pPr marL="1439951" indent="0">
              <a:buNone/>
              <a:defRPr sz="3779"/>
            </a:lvl2pPr>
            <a:lvl3pPr marL="2879903" indent="0">
              <a:buNone/>
              <a:defRPr sz="3150"/>
            </a:lvl3pPr>
            <a:lvl4pPr marL="4319854" indent="0">
              <a:buNone/>
              <a:defRPr sz="2835"/>
            </a:lvl4pPr>
            <a:lvl5pPr marL="5759806" indent="0">
              <a:buNone/>
              <a:defRPr sz="2835"/>
            </a:lvl5pPr>
            <a:lvl6pPr marL="7199757" indent="0">
              <a:buNone/>
              <a:defRPr sz="2835"/>
            </a:lvl6pPr>
            <a:lvl7pPr marL="8639708" indent="0">
              <a:buNone/>
              <a:defRPr sz="2835"/>
            </a:lvl7pPr>
            <a:lvl8pPr marL="10079660" indent="0">
              <a:buNone/>
              <a:defRPr sz="2835"/>
            </a:lvl8pPr>
            <a:lvl9pPr marL="11519611" indent="0">
              <a:buNone/>
              <a:defRPr sz="283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35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8408273"/>
            <a:ext cx="12714485" cy="1319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9109555"/>
            <a:ext cx="4794805" cy="745008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7113904" y="5279884"/>
            <a:ext cx="8879642" cy="887980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25193983" y="1"/>
            <a:ext cx="5049834" cy="3594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27104033" y="19199578"/>
            <a:ext cx="3129745" cy="23999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73671" y="0"/>
            <a:ext cx="2159913" cy="3599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4915" y="1425852"/>
            <a:ext cx="29619979" cy="4411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860" y="6465743"/>
            <a:ext cx="28176944" cy="1321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31984946" y="5639890"/>
            <a:ext cx="3119928" cy="9599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4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17712C-8976-4C58-84D5-EABF3A1B457F}" type="datetimeFigureOut">
              <a:rPr lang="el-GR" smtClean="0"/>
              <a:pPr/>
              <a:t>30/10/2023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8192683" y="10158203"/>
            <a:ext cx="12156567" cy="959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4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2605111" y="931411"/>
            <a:ext cx="2639890" cy="24178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81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9904-56A7-4FC1-91C5-DECC2E3979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31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1439951" rtl="0" eaLnBrk="1" latinLnBrk="0" hangingPunct="1">
        <a:spcBef>
          <a:spcPct val="0"/>
        </a:spcBef>
        <a:buNone/>
        <a:defRPr sz="13228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79964" indent="-1079964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62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2339921" indent="-899970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566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3599879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5039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5039830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6479781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7892647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9359684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0799636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2239587" indent="-719976" algn="l" defTabSz="1439951" rtl="0" eaLnBrk="1" latinLnBrk="0" hangingPunct="1">
        <a:spcBef>
          <a:spcPts val="31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409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1439951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5D302F-F0C2-91C2-A932-42A27B22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602611"/>
            <a:ext cx="37820934" cy="1317348"/>
          </a:xfrm>
        </p:spPr>
        <p:txBody>
          <a:bodyPr/>
          <a:lstStyle/>
          <a:p>
            <a:pPr algn="ctr"/>
            <a:r>
              <a:rPr lang="el-G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ΔΙΕΡΕΥΝΗΣΗ  ΑΝΑΓΚΩΝ ΓΙΑ ΚΛΙΝΕΣ ΑΠΟΜΟΝΩΣΗΣ ΑΣΘΕΝΩΝ ΜΕ ΜΕΤΑΔΟΤΙΚΑ ΛΟΙΜΩΔΗ ΝΟΣΗΜΑΤΑ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ΠΡΟΔΡΟΜΗ ΑΝΑΚΟΙΝΩΣΗ </a:t>
            </a:r>
            <a:br>
              <a:rPr lang="el-GR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E0340-8ABB-4FDB-0FC7-05ECFD34F275}"/>
              </a:ext>
            </a:extLst>
          </p:cNvPr>
          <p:cNvSpPr txBox="1"/>
          <p:nvPr/>
        </p:nvSpPr>
        <p:spPr>
          <a:xfrm>
            <a:off x="577516" y="2261937"/>
            <a:ext cx="2242686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Νυφλή</a:t>
            </a:r>
            <a:r>
              <a:rPr lang="el-GR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Νίκη, </a:t>
            </a:r>
            <a:r>
              <a:rPr lang="el-GR" sz="3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Πάντζαλης</a:t>
            </a:r>
            <a:r>
              <a:rPr lang="el-GR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Μάριος</a:t>
            </a:r>
            <a:r>
              <a:rPr lang="en-US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Νοσηλευτές Επιτήρησης Λοιμώξεων,  Γ.Ν.Α. «</a:t>
            </a:r>
            <a:r>
              <a:rPr lang="el-GR" sz="3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Κοργιαλένειο-Μπενάκειο</a:t>
            </a:r>
            <a:r>
              <a:rPr lang="el-GR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Ε.Ε.Σ.</a:t>
            </a:r>
            <a:endParaRPr lang="el-GR" sz="3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1A3E1-7245-E877-2067-6C47676915B5}"/>
              </a:ext>
            </a:extLst>
          </p:cNvPr>
          <p:cNvSpPr txBox="1"/>
          <p:nvPr/>
        </p:nvSpPr>
        <p:spPr>
          <a:xfrm>
            <a:off x="577516" y="2765534"/>
            <a:ext cx="37243418" cy="474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Στα ελληνικά νοσοκομεία τα μονόκλινα δωμάτια είναι ολιγάριθμα με αποτέλεσμα ο διαχωρισμός των περιστατικών με μεταδοτικά λοιμώδη νοσήματα να αποτελεί ιατρική και νοσηλευτική πρόκληση.</a:t>
            </a:r>
            <a:endParaRPr lang="el-GR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  <a:p>
            <a:r>
              <a:rPr lang="el-GR" sz="36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el-GR" sz="3600" b="1" kern="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κοπός</a:t>
            </a:r>
            <a:r>
              <a:rPr lang="en-US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Η αποτύπωση των αναγκών για κλίνες απομόνωσης των περιστατικών με μεταδοτικά νοσήματα.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6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Υλικό</a:t>
            </a:r>
            <a:r>
              <a:rPr lang="en-US" sz="36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6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Μέθοδος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Συστηματική καταγραφή των ασθενών σε απομόνωση από 10/01/2022 έως 29/09/2023 στο νοσοκομείο μας και </a:t>
            </a:r>
            <a:r>
              <a:rPr lang="el-GR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επεξεργασία των στοιχείων με το πρόγραμμα Microsoft </a:t>
            </a:r>
            <a: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xc</a:t>
            </a:r>
            <a:r>
              <a:rPr lang="el-GR" sz="3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36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8AD76-C7A3-D686-CE58-77CDE4262153}"/>
              </a:ext>
            </a:extLst>
          </p:cNvPr>
          <p:cNvSpPr txBox="1"/>
          <p:nvPr/>
        </p:nvSpPr>
        <p:spPr>
          <a:xfrm>
            <a:off x="577516" y="8181474"/>
            <a:ext cx="151597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Από 10/01/2022 έως 03/05/2023 διατέθηκαν 37 κλίνες  για νοσηλεία περιστατικών </a:t>
            </a:r>
            <a:r>
              <a:rPr lang="en-US" sz="36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l-GR" sz="36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-19, 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στις οποίες προστίθεντο αναλόγως των αναγκών επιπλέον κλίνες. Ενδεικτικά, τον 11/2022 προστέθηκαν από 6 έως 18 κλίνες/ημέρα. Από τον 5/2023  μειώθηκαν σταδιακά οι κλίνες σε 9. </a:t>
            </a:r>
          </a:p>
          <a:p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Κατά την περίοδο 13/10/2022 έως 27/04/2023 χρειάστηκαν κλίνες απομόνωσης για τη </a:t>
            </a:r>
            <a:r>
              <a:rPr lang="el-GR" sz="36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γρίπη,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ιδίως τ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 12/2022 (1-10/ημέρα, διάμεση τιμή 5). </a:t>
            </a:r>
          </a:p>
          <a:p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Από 25/11/2022 έως 10/03/2023 διατέθηκαν κλίνες και για λοιμώξεις από </a:t>
            </a:r>
            <a:r>
              <a:rPr lang="en-US" sz="36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RSV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(1-6/ημέρα, διάμεση τιμή 6).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1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79258"/>
              </p:ext>
            </p:extLst>
          </p:nvPr>
        </p:nvGraphicFramePr>
        <p:xfrm>
          <a:off x="392947" y="14227195"/>
          <a:ext cx="15528925" cy="702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B89ACC-240E-0E17-7D75-F94E3860AB49}"/>
              </a:ext>
            </a:extLst>
          </p:cNvPr>
          <p:cNvSpPr txBox="1"/>
          <p:nvPr/>
        </p:nvSpPr>
        <p:spPr>
          <a:xfrm>
            <a:off x="20618951" y="7876359"/>
            <a:ext cx="19199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Στην περίοδο της μελέτης, υπήρξε σταθερή ανάγκη κλινών απομόνωσης για  </a:t>
            </a:r>
            <a:r>
              <a:rPr lang="en-US" sz="3600" b="1" i="1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Clostiridium</a:t>
            </a:r>
            <a:r>
              <a:rPr lang="en-US" sz="3600" b="1" i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difficile</a:t>
            </a:r>
            <a:r>
              <a:rPr lang="en-US" sz="36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(1-14/ημέρα, διάμεση τιμή 5)</a:t>
            </a:r>
          </a:p>
          <a:p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για </a:t>
            </a:r>
            <a:r>
              <a:rPr lang="en-US" sz="3600" b="1" i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Candida auris</a:t>
            </a:r>
            <a:r>
              <a:rPr lang="el-GR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κυρίως το 2022 (1-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/ημέρα, διάμεση τιμή 3).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2348D-17F6-FEAB-F4AE-A1830CCAACE6}"/>
              </a:ext>
            </a:extLst>
          </p:cNvPr>
          <p:cNvSpPr txBox="1"/>
          <p:nvPr/>
        </p:nvSpPr>
        <p:spPr>
          <a:xfrm>
            <a:off x="17157033" y="15360011"/>
            <a:ext cx="17517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Ανά διαστήματα, χρειάστηκε και η κάλυψη κλινών για </a:t>
            </a:r>
            <a:r>
              <a:rPr lang="el-GR" sz="36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περιστατικά γαστρεντερίτιδας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από </a:t>
            </a:r>
            <a:r>
              <a:rPr lang="el-GR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καμπυλοβακτηρίδιο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κολοβακτηρίδια, σαλμονέλα και </a:t>
            </a:r>
            <a:r>
              <a:rPr lang="el-GR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σιγκέλα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(1-4/ημέρα) και για </a:t>
            </a:r>
            <a:r>
              <a:rPr lang="el-GR" sz="3600" b="1" kern="10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πανανθεκτικά</a:t>
            </a:r>
            <a:r>
              <a:rPr lang="el-GR" sz="36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παθογόνα 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(1-5/ημέρα). </a:t>
            </a:r>
            <a:endParaRPr lang="el-GR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0F726-4B77-263C-F55E-DFEF903B7562}"/>
              </a:ext>
            </a:extLst>
          </p:cNvPr>
          <p:cNvSpPr txBox="1"/>
          <p:nvPr/>
        </p:nvSpPr>
        <p:spPr>
          <a:xfrm>
            <a:off x="17157033" y="17716482"/>
            <a:ext cx="20591712" cy="36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3600" b="1" kern="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Συμπεράσματα</a:t>
            </a:r>
            <a: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 ανάγκες για κλίνες απομόνωσης ήταν αυξημένες κατά την περίοδο της μελέτης κυρίως λόγω της πανδημίας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-19. Αναδυόμενες προκλήσεις όπως ο αποικισμός/λοίμωξη από 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Candida auris 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αλλά και η αυξανόμενη επίπτωση λοιμώξεων από </a:t>
            </a:r>
            <a:r>
              <a:rPr lang="en-US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Clostiridium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difficile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πανανθεκτικά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παθογόνα απαιτούν ανασχεδιασμό της </a:t>
            </a:r>
            <a:r>
              <a:rPr lang="el-GR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χωροθέτησης</a:t>
            </a:r>
            <a:r>
              <a:rPr lang="el-GR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στα υπάρχοντα νοσηλευτικά ιδρύματα και την πρόβλεψη ειδικών Τμημάτων για τη νοσηλεία ασθενών με λοιμώδη μεταδοτικά νοσήματα.  </a:t>
            </a:r>
            <a:endParaRPr lang="el-GR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CD4C166-9129-A338-99BD-F383504354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919" y="7134292"/>
            <a:ext cx="3915962" cy="2657260"/>
          </a:xfrm>
          <a:prstGeom prst="ellipse">
            <a:avLst/>
          </a:prstGeom>
          <a:pattFill prst="pct75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26273"/>
              </p:ext>
            </p:extLst>
          </p:nvPr>
        </p:nvGraphicFramePr>
        <p:xfrm>
          <a:off x="16485327" y="10319657"/>
          <a:ext cx="9312026" cy="4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Γράφημα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13399"/>
              </p:ext>
            </p:extLst>
          </p:nvPr>
        </p:nvGraphicFramePr>
        <p:xfrm>
          <a:off x="26586877" y="10130525"/>
          <a:ext cx="11234057" cy="502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7842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</TotalTime>
  <Words>333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Ιόν</vt:lpstr>
      <vt:lpstr>ΔΙΕΡΕΥΝΗΣΗ  ΑΝΑΓΚΩΝ ΓΙΑ ΚΛΙΝΕΣ ΑΠΟΜΟΝΩΣΗΣ ΑΣΘΕΝΩΝ ΜΕ ΜΕΤΑΔΟΤΙΚΑ ΛΟΙΜΩΔΗ ΝΟΣΗΜΑΤΑ:  ΠΡΟΔΡΟΜΗ ΑΝΑΚΟΙΝΩΣΗ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Niki Nifli</dc:creator>
  <cp:lastModifiedBy>Sarafi Sofia</cp:lastModifiedBy>
  <cp:revision>23</cp:revision>
  <dcterms:created xsi:type="dcterms:W3CDTF">2023-02-22T19:48:26Z</dcterms:created>
  <dcterms:modified xsi:type="dcterms:W3CDTF">2023-10-30T11:39:15Z</dcterms:modified>
</cp:coreProperties>
</file>