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AD6D6"/>
    <a:srgbClr val="AF516C"/>
    <a:srgbClr val="D39FAE"/>
    <a:srgbClr val="528079"/>
    <a:srgbClr val="578BE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3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C048F72D-4779-50C2-F029-E27E70398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="" xmlns:a16="http://schemas.microsoft.com/office/drawing/2014/main" id="{F069494A-4DB6-9A10-B198-AE55B8D5D5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4DFCE875-F0C6-555C-0A43-7A13C1ED6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E9376EBE-2DA0-7EAC-8B65-1C63125B2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0E14F2CF-DFF7-AC92-11E7-0128570CE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68149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499CDA6F-C735-3A30-1965-467012541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="" xmlns:a16="http://schemas.microsoft.com/office/drawing/2014/main" id="{C10DE449-2F06-404F-FA37-1AF5CCE116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8B2FF444-CC54-9684-8FA5-D55F2BB1D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DBF5E0D7-EAB4-4385-9F0E-96C17C1CD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99B02776-6CCF-742D-DCF4-ED6DC521E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20332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="" xmlns:a16="http://schemas.microsoft.com/office/drawing/2014/main" id="{E0C2A58C-A573-D9E1-B655-CB84C117CF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="" xmlns:a16="http://schemas.microsoft.com/office/drawing/2014/main" id="{4B6358CF-5E5F-448F-3030-22E61C6D54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4C76D242-16E5-01F2-18E1-D8B560023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D5C3ABF3-0ACB-8BD0-90F5-F0FD1A632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938469EA-93E5-FFB5-19BA-D01188985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13001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21B0D706-AFC2-E1C9-C4E8-B3B3ACBFE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513113C2-D3A8-4380-9810-6598CDE25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76E48C08-1D81-4383-1D77-B68C675A2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66D3DCC8-C066-353E-8A52-01D7F722D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88F13A61-8329-E4EC-EF4A-B4FAA6E64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32383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8E36D3A3-85DD-4947-0140-788663005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="" xmlns:a16="http://schemas.microsoft.com/office/drawing/2014/main" id="{8E200211-E964-F946-D18D-83DF6AC4F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C2B2260D-6AB0-704E-D727-2CDA65E95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B522C10B-385C-8362-9477-AB20D670A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C9378219-BC3E-DC26-59A3-4F2D597FF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48563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EFADEB3F-F929-F239-6F7C-43204C48B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756D7C6F-1A78-AAAD-3CCE-08CED4784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="" xmlns:a16="http://schemas.microsoft.com/office/drawing/2014/main" id="{AEAAE175-8B54-F31E-478D-81E4E096CD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="" xmlns:a16="http://schemas.microsoft.com/office/drawing/2014/main" id="{B9124CBD-2F5E-7E1D-04D0-5E959253A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="" xmlns:a16="http://schemas.microsoft.com/office/drawing/2014/main" id="{65A3663B-A924-5879-90A7-AD8505181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="" xmlns:a16="http://schemas.microsoft.com/office/drawing/2014/main" id="{FF609223-813E-51D7-47D1-9E493EAA4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34314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508C36EF-9E14-E407-E3D3-89D433FAA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="" xmlns:a16="http://schemas.microsoft.com/office/drawing/2014/main" id="{46AED1FA-04F5-771E-F19B-60560E6DE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="" xmlns:a16="http://schemas.microsoft.com/office/drawing/2014/main" id="{97DCF888-0949-1C32-797A-DA4940BE39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="" xmlns:a16="http://schemas.microsoft.com/office/drawing/2014/main" id="{0DD35FF1-1281-FF62-4A45-E3DDAE6804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="" xmlns:a16="http://schemas.microsoft.com/office/drawing/2014/main" id="{A7911D41-1B5E-2812-4555-F7402E26B6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="" xmlns:a16="http://schemas.microsoft.com/office/drawing/2014/main" id="{E1E303D6-2D23-562A-E068-205C4ADC9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="" xmlns:a16="http://schemas.microsoft.com/office/drawing/2014/main" id="{EBB68486-8145-335D-9DBB-4D4721B6C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="" xmlns:a16="http://schemas.microsoft.com/office/drawing/2014/main" id="{27A21E56-FD7C-B453-D277-B44DD2239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6138452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F46D5A80-4F94-09EC-CFFA-3A3BEFFF2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="" xmlns:a16="http://schemas.microsoft.com/office/drawing/2014/main" id="{3157E1E3-6CA5-F62B-6E8E-EA10D064C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="" xmlns:a16="http://schemas.microsoft.com/office/drawing/2014/main" id="{9179306D-BE3C-6EA8-C80D-AE37CEBA9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="" xmlns:a16="http://schemas.microsoft.com/office/drawing/2014/main" id="{F21B97B3-8A84-49FB-3E75-75477033E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23396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="" xmlns:a16="http://schemas.microsoft.com/office/drawing/2014/main" id="{CD8FB010-C1F5-B394-C2CB-DCF0BE41C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="" xmlns:a16="http://schemas.microsoft.com/office/drawing/2014/main" id="{CC86203D-56BE-C03A-A7BD-C4E5D774C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="" xmlns:a16="http://schemas.microsoft.com/office/drawing/2014/main" id="{8BD8434F-2FE8-4476-718E-26E8F1B99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10567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32203E08-AC78-70B3-03C0-23296E69D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B57A7CAA-1EC7-A8B4-A064-940F6D560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="" xmlns:a16="http://schemas.microsoft.com/office/drawing/2014/main" id="{21F067A7-281E-A782-A98D-17741AC18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="" xmlns:a16="http://schemas.microsoft.com/office/drawing/2014/main" id="{DBB7E1A8-34E1-1083-8A5B-7743E9763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="" xmlns:a16="http://schemas.microsoft.com/office/drawing/2014/main" id="{DB68FA1A-687D-2545-3607-2E8B4BA88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="" xmlns:a16="http://schemas.microsoft.com/office/drawing/2014/main" id="{4A40C2A6-3584-92F5-037D-FB7BE847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85616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C39FA3CE-1DD6-1C59-F20C-01DEEB426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="" xmlns:a16="http://schemas.microsoft.com/office/drawing/2014/main" id="{C55682A0-CD8F-5D51-EF5C-DB85AEF902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="" xmlns:a16="http://schemas.microsoft.com/office/drawing/2014/main" id="{D8987733-61FC-DA4C-9A44-AEF5BF2872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="" xmlns:a16="http://schemas.microsoft.com/office/drawing/2014/main" id="{0D9A9678-9C86-00DE-87DD-C9552C0EE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="" xmlns:a16="http://schemas.microsoft.com/office/drawing/2014/main" id="{94E54ACC-BA85-0CFC-02CE-31D61A8A0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="" xmlns:a16="http://schemas.microsoft.com/office/drawing/2014/main" id="{F3C94C9C-CDCA-A457-50DF-38448DB3A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72951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="" xmlns:a16="http://schemas.microsoft.com/office/drawing/2014/main" id="{8DD1CF9B-1001-68D3-CCA7-58A6FE71D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="" xmlns:a16="http://schemas.microsoft.com/office/drawing/2014/main" id="{D8EF97A8-7B05-AB8D-068D-045DF3E23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613B9565-ACEA-6D1A-454D-6B8563E213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43A80732-3F03-E974-1177-C40C3AE8F7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516905BC-418B-D513-A3AE-C4D33B763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2231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6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>
            <a:extLst>
              <a:ext uri="{FF2B5EF4-FFF2-40B4-BE49-F238E27FC236}">
                <a16:creationId xmlns="" xmlns:a16="http://schemas.microsoft.com/office/drawing/2014/main" id="{62A1431D-6BD2-A9E1-E573-F27BDE883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48753" y="0"/>
            <a:ext cx="9843247" cy="1342799"/>
          </a:xfrm>
          <a:solidFill>
            <a:srgbClr val="AF516C"/>
          </a:solidFill>
        </p:spPr>
        <p:txBody>
          <a:bodyPr>
            <a:normAutofit fontScale="47500" lnSpcReduction="20000"/>
          </a:bodyPr>
          <a:lstStyle/>
          <a:p>
            <a:pPr>
              <a:lnSpc>
                <a:spcPct val="170000"/>
              </a:lnSpc>
            </a:pPr>
            <a:r>
              <a:rPr lang="el-GR" sz="25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ΥΓΙΕΙΝΗ ΤΩΝ ΧΕΡΙΩΝ: ΔΙΕΡΕΥΝΗΣΗ ΤΩΝ ΓΝΩΣΕΩΝ ΚΑΙ ΣΥΜΠΕΡΙΦΟΡΩΝ ΤΩΝ ΝΟΣΗΛΕΥΤΩΝ ΕΝΟΣ ΤΡΙΤΟΒΑΘΜΙΟΥ ΝΟΣΟΚΟΜΕΙΟΥ. Η ΣΥΜΒΟΛΗ ΤΗΣ ΕΚΠΑΙΔΕΥΣΗΣ ΣΤΗ ΒΕΛΤΙΩΣΗ ΤΩΝ ΓΝΩΣΕΩΝ ΤΟΥΣ.</a:t>
            </a:r>
          </a:p>
          <a:p>
            <a:pPr algn="l"/>
            <a:r>
              <a:rPr lang="el-GR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Νικοπούλου Α.</a:t>
            </a:r>
            <a:r>
              <a:rPr lang="el-GR" sz="23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Σκαλιστή Π.</a:t>
            </a:r>
            <a:r>
              <a:rPr lang="el-GR" sz="23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Τσελενκίδου</a:t>
            </a:r>
            <a:r>
              <a:rPr lang="el-GR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Σ.</a:t>
            </a:r>
            <a:r>
              <a:rPr lang="el-GR" sz="23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Βελένη</a:t>
            </a:r>
            <a:r>
              <a:rPr lang="el-GR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Α.</a:t>
            </a:r>
            <a:r>
              <a:rPr lang="el-GR" sz="23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Παλητζήκα</a:t>
            </a:r>
            <a:r>
              <a:rPr lang="el-GR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Δ.</a:t>
            </a:r>
            <a:r>
              <a:rPr lang="el-GR" sz="23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Σωτηρόπουλος Δ.</a:t>
            </a:r>
            <a:r>
              <a:rPr lang="el-GR" sz="23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l"/>
            <a:r>
              <a:rPr lang="el-GR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Επιτροπή Νοσοκομειακών Λοιμώξεων Γ.Ν.Θ. «Γ. Παπανικολάου»</a:t>
            </a:r>
          </a:p>
          <a:p>
            <a:pPr algn="l"/>
            <a:r>
              <a:rPr lang="el-GR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Διεύθυνση Νοσηλευτικής Υπηρεσίας  Γ.Ν.Θ. «Γ. Παπανικολάου»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112162C-45A4-418A-903A-DC77BBFA401D}"/>
              </a:ext>
            </a:extLst>
          </p:cNvPr>
          <p:cNvSpPr txBox="1"/>
          <p:nvPr/>
        </p:nvSpPr>
        <p:spPr>
          <a:xfrm>
            <a:off x="8077381" y="4469297"/>
            <a:ext cx="3780000" cy="2010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200" b="1" dirty="0">
                <a:solidFill>
                  <a:schemeClr val="tx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ΣΥΜΠΕΡΑΣΜΑΤΑ</a:t>
            </a:r>
          </a:p>
          <a:p>
            <a:pPr algn="just"/>
            <a:r>
              <a:rPr lang="el-GR" sz="10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Οι νοσηλευτές φαίνεται ότι διαθέτουν βασικές γνώσεις για την υγιεινή των χεριών. Παρόλα αυτά</a:t>
            </a:r>
            <a:r>
              <a:rPr lang="el-GR" sz="1000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l-GR" sz="10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δεν συμμορφώνονται πλήρως εξαιτίας παραγόντων όπως η έλλειψη χρόνου και η ανεπαρκής εκπαίδευση. Η συνεχιζόμενη εκπαίδευση μπορεί να παίξει σημαντικό ρόλο στη βελτίωση των γνώσεων και κατ’ επέκταση στην αύξηση  της συμμόρφωσης στην υγιεινή των χεριών . </a:t>
            </a:r>
          </a:p>
          <a:p>
            <a:pPr algn="just">
              <a:spcAft>
                <a:spcPts val="1000"/>
              </a:spcAft>
            </a:pPr>
            <a:endParaRPr lang="el-GR" sz="1200" b="1" dirty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1000"/>
              </a:spcAft>
            </a:pPr>
            <a:endParaRPr lang="el-GR" sz="1200" b="1" dirty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1000"/>
              </a:spcAft>
            </a:pPr>
            <a:endParaRPr lang="el-GR" sz="1200" b="1" dirty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0" name="Εικόνα 19">
            <a:extLst>
              <a:ext uri="{FF2B5EF4-FFF2-40B4-BE49-F238E27FC236}">
                <a16:creationId xmlns="" xmlns:a16="http://schemas.microsoft.com/office/drawing/2014/main" id="{0485DEE3-EB34-C7D8-35A7-F757C27092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661" t="30433" r="40074" b="50000"/>
          <a:stretch/>
        </p:blipFill>
        <p:spPr>
          <a:xfrm>
            <a:off x="0" y="0"/>
            <a:ext cx="2348753" cy="134279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77BA713-BA63-97BD-F204-8901E2A0B603}"/>
              </a:ext>
            </a:extLst>
          </p:cNvPr>
          <p:cNvSpPr txBox="1"/>
          <p:nvPr/>
        </p:nvSpPr>
        <p:spPr>
          <a:xfrm>
            <a:off x="4061434" y="3437334"/>
            <a:ext cx="3780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00" dirty="0">
                <a:solidFill>
                  <a:schemeClr val="tx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Ο απαιτούμενος χρόνος εφαρμογής του αλκοολούχου αντισηπτικού ήταν γνωστός στο 60,8% των νοσηλευτών των Μονάδων Εντατικής Θεραπείας, στο 61,5% του χειρουργικού τομέα και στο 58,2% του παθολογικού</a:t>
            </a:r>
            <a:r>
              <a:rPr lang="el-GR" sz="10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τομέα.</a:t>
            </a:r>
            <a:r>
              <a:rPr lang="el-GR" sz="1000" dirty="0">
                <a:solidFill>
                  <a:schemeClr val="tx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Τα αντίστοιχα ποσοστά μετά τη διάλεξη διαμορφώθηκαν σε 89,8%, 91,2%, 83,5% (</a:t>
            </a:r>
            <a:r>
              <a:rPr lang="el-GR" sz="10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Εικόνα</a:t>
            </a:r>
            <a:r>
              <a:rPr lang="el-GR" sz="1000" dirty="0">
                <a:solidFill>
                  <a:schemeClr val="tx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2).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E4FDF3F2-AF71-FB02-2F12-00A4DAC4BB2B}"/>
              </a:ext>
            </a:extLst>
          </p:cNvPr>
          <p:cNvSpPr txBox="1"/>
          <p:nvPr/>
        </p:nvSpPr>
        <p:spPr>
          <a:xfrm>
            <a:off x="8077381" y="1370839"/>
            <a:ext cx="378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Ο</a:t>
            </a:r>
            <a:r>
              <a:rPr lang="el-GR" sz="1000" dirty="0">
                <a:solidFill>
                  <a:schemeClr val="tx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ι κυριότερες </a:t>
            </a:r>
            <a:r>
              <a:rPr lang="el-GR" sz="10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αιτίες,</a:t>
            </a:r>
            <a:r>
              <a:rPr lang="el-GR" sz="1000" dirty="0">
                <a:solidFill>
                  <a:schemeClr val="tx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που αποτρέπουν το προσωπικό να εφαρμόσει σωστά την υγιεινή των χεριών, αναδείχθηκαν  η έλλειψη χρόνου και η ανεπαρκής εκπαίδευση (Ε</a:t>
            </a:r>
            <a:r>
              <a:rPr lang="el-GR" sz="10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ικόνα</a:t>
            </a:r>
            <a:r>
              <a:rPr lang="el-GR" sz="1000" dirty="0">
                <a:solidFill>
                  <a:schemeClr val="tx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3).</a:t>
            </a:r>
            <a:endParaRPr lang="el-GR" sz="1000" dirty="0"/>
          </a:p>
        </p:txBody>
      </p:sp>
      <p:pic>
        <p:nvPicPr>
          <p:cNvPr id="17" name="Εικόνα 16">
            <a:extLst>
              <a:ext uri="{FF2B5EF4-FFF2-40B4-BE49-F238E27FC236}">
                <a16:creationId xmlns="" xmlns:a16="http://schemas.microsoft.com/office/drawing/2014/main" id="{A6C454B6-BCC7-5683-B5B1-D6CAE6F857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544" t="32186" r="3015" b="12287"/>
          <a:stretch/>
        </p:blipFill>
        <p:spPr>
          <a:xfrm>
            <a:off x="4092119" y="4343955"/>
            <a:ext cx="3780000" cy="2129514"/>
          </a:xfrm>
          <a:prstGeom prst="rect">
            <a:avLst/>
          </a:prstGeom>
        </p:spPr>
      </p:pic>
      <p:pic>
        <p:nvPicPr>
          <p:cNvPr id="21" name="Εικόνα 20">
            <a:extLst>
              <a:ext uri="{FF2B5EF4-FFF2-40B4-BE49-F238E27FC236}">
                <a16:creationId xmlns="" xmlns:a16="http://schemas.microsoft.com/office/drawing/2014/main" id="{ADAFAA86-7ACE-874F-A1A8-6F3FCC671B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426" t="27582" r="20956" b="39487"/>
          <a:stretch/>
        </p:blipFill>
        <p:spPr>
          <a:xfrm>
            <a:off x="4142951" y="1399268"/>
            <a:ext cx="3600000" cy="1866181"/>
          </a:xfrm>
          <a:prstGeom prst="rect">
            <a:avLst/>
          </a:prstGeom>
        </p:spPr>
      </p:pic>
      <p:pic>
        <p:nvPicPr>
          <p:cNvPr id="23" name="Εικόνα 22">
            <a:extLst>
              <a:ext uri="{FF2B5EF4-FFF2-40B4-BE49-F238E27FC236}">
                <a16:creationId xmlns="" xmlns:a16="http://schemas.microsoft.com/office/drawing/2014/main" id="{F609BFEF-910A-A34F-4F2F-AEAF1EB0BDB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809" t="55236" r="54779" b="13622"/>
          <a:stretch/>
        </p:blipFill>
        <p:spPr>
          <a:xfrm>
            <a:off x="8257098" y="1952877"/>
            <a:ext cx="3420566" cy="207407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94D79626-942F-A1AA-25C9-D6E946B29535}"/>
              </a:ext>
            </a:extLst>
          </p:cNvPr>
          <p:cNvSpPr txBox="1"/>
          <p:nvPr/>
        </p:nvSpPr>
        <p:spPr>
          <a:xfrm>
            <a:off x="106857" y="1366737"/>
            <a:ext cx="3780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ΕΙΣΑΓΩΓΗ</a:t>
            </a:r>
          </a:p>
          <a:p>
            <a:pPr algn="just"/>
            <a:r>
              <a:rPr lang="el-GR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Η υγιεινή των χεριών αποτελεί  το κυριότερο μέτρο πρόληψης των νοσοκομειακών λοιμώξεων. Οι νοσηλευτές είναι μια ομάδα εργαζομένων που αφιερώνει πολύ χρόνο στη φροντίδα των ασθενών.</a:t>
            </a:r>
          </a:p>
          <a:p>
            <a:endParaRPr lang="el-GR" sz="1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ΣΚΟΠΟΣ</a:t>
            </a:r>
          </a:p>
          <a:p>
            <a:pPr algn="just"/>
            <a:r>
              <a:rPr lang="el-GR" sz="1000" dirty="0">
                <a:solidFill>
                  <a:schemeClr val="tx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Η διερεύνηση των γνώσεων και συμπεριφορών των νοσηλευτών ενός τριτοβάθμιου νοσοκομείου γύρω από την υγιεινή των χεριών, των παραγόντων που εμποδίζουν τη συμμόρφωση σε αυτήν και η αξιολόγηση της αποτελεσματικότητας της εκπαίδευσης στη βελτίωση των γνώσεων τους.</a:t>
            </a:r>
          </a:p>
          <a:p>
            <a:endParaRPr lang="el-GR" sz="1000" dirty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sz="1200" b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ΥΛΙΚΟ ΚΑΙ ΜΕΘΟΔΟΙ</a:t>
            </a:r>
            <a:endParaRPr lang="el-GR" sz="1000" dirty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l-GR" sz="1000" dirty="0">
                <a:solidFill>
                  <a:schemeClr val="tx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Κατά το χρονικό διάστημα Δεκέμβριος 2022 – Ιούλιος 2023 πραγματοποιήθηκαν εκπαιδευτικές διαλέξεις για την υγιεινή των χεριών. Διανεμήθηκαν σύντομα ερωτηματολόγια στους 250 συμμετέχοντες νοσηλευτές πριν και μετά από κάθε διάλεξη με σκοπό τη διεξαγωγή ποσοτικής έρευνας, η οποία ολοκληρώθηκε με την περιγραφική ανάλυση και σύγκριση των μεταβλητών. </a:t>
            </a:r>
          </a:p>
          <a:p>
            <a:endParaRPr lang="el-GR" sz="1000" dirty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l-GR" sz="1200" b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ΑΠΟΤΕΛΕΣΜΑΤΑ</a:t>
            </a:r>
            <a:endParaRPr lang="el-GR" sz="1000" dirty="0">
              <a:solidFill>
                <a:schemeClr val="tx2">
                  <a:lumMod val="25000"/>
                </a:schemeClr>
              </a:solidFill>
            </a:endParaRPr>
          </a:p>
          <a:p>
            <a:pPr algn="just"/>
            <a:r>
              <a:rPr lang="el-GR" sz="1000" dirty="0">
                <a:solidFill>
                  <a:schemeClr val="tx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Η πλειοψηφία των νοσηλευτών γνώριζε πως η κύρια οδός μετάδοσης παθογόνων μικροοργανισμών στο νοσοκομείο είναι τα χέρια του προσωπικού (87,1%) και πως η χρήση γαντιών δεν υποκαθιστά την υγιεινή των χεριών (98,4%). Ωστόσο, μόνο το 20,5% δήλωσε πως εφαρμόζει σχεδόν πάντα υγιεινή χεριών πριν από κάθε επαφή με τον ασθενή και μόνο το 32,3% μετά από την αφαίρεση γαντιών. Το ποσοστό αυτό ήταν αρκετά μεγαλύτερο μετά την επαφή με εκκρίσεις του ασθενούς (65,7%) (</a:t>
            </a:r>
            <a:r>
              <a:rPr lang="el-GR" sz="10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Εικόνα</a:t>
            </a:r>
            <a:r>
              <a:rPr lang="el-GR" sz="1000" dirty="0">
                <a:solidFill>
                  <a:schemeClr val="tx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1). Οι νοσηλευτές των Μονάδων Εντατικής Θεραπείας γνώριζαν σε μικρότερο ποσοστό (52,9%) ότι το αλκοολούχο αντισηπτικό δεν είναι αποτελεσματικό έναντι των σπόρων μικροβίων, συγκριτικά με αυτούς του χειρουργικού (59,4%) και του παθολογικού (72,1%) τομέα. Μετά τη διάλεξη τα ποσοστά ανήλθαν σε 74,5%, 65,8% και 78,8% αντίστοιχα (</a:t>
            </a:r>
            <a:r>
              <a:rPr lang="el-GR" sz="10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Εικόνα</a:t>
            </a:r>
            <a:r>
              <a:rPr lang="el-GR" sz="1000" dirty="0">
                <a:solidFill>
                  <a:schemeClr val="tx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2).</a:t>
            </a:r>
            <a:endParaRPr lang="en-US" sz="1000" dirty="0">
              <a:solidFill>
                <a:schemeClr val="tx2">
                  <a:lumMod val="2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1000" dirty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l-GR" sz="1000" dirty="0">
              <a:solidFill>
                <a:schemeClr val="tx2">
                  <a:lumMod val="2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l-GR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DCFE6237-4D1E-103C-FCA8-C0703DDFE40E}"/>
              </a:ext>
            </a:extLst>
          </p:cNvPr>
          <p:cNvSpPr txBox="1"/>
          <p:nvPr/>
        </p:nvSpPr>
        <p:spPr>
          <a:xfrm>
            <a:off x="8167743" y="4026936"/>
            <a:ext cx="33103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Εικόνα 3. </a:t>
            </a:r>
            <a:r>
              <a:rPr lang="el-G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Αιτίες μη συμμόρφωσης στην Υγιεινή των Χεριών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F6254289-7201-A7CE-3CED-5A71F2EFBEF3}"/>
              </a:ext>
            </a:extLst>
          </p:cNvPr>
          <p:cNvSpPr txBox="1"/>
          <p:nvPr/>
        </p:nvSpPr>
        <p:spPr>
          <a:xfrm>
            <a:off x="4092119" y="3235976"/>
            <a:ext cx="35873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Εικόνα 1</a:t>
            </a:r>
            <a:r>
              <a:rPr lang="el-G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Δηλούμενη συμμόρφωση στην Υγιεινή των Χεριών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2EDE130D-8EA7-8403-481A-70EAC5A08841}"/>
              </a:ext>
            </a:extLst>
          </p:cNvPr>
          <p:cNvSpPr txBox="1"/>
          <p:nvPr/>
        </p:nvSpPr>
        <p:spPr>
          <a:xfrm>
            <a:off x="4019702" y="6465197"/>
            <a:ext cx="3863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Εικόνα 2. </a:t>
            </a:r>
            <a:r>
              <a:rPr lang="el-G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Σύγκριση γνώσεων που αφορούν </a:t>
            </a:r>
            <a:r>
              <a:rPr lang="el-GR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στη </a:t>
            </a:r>
            <a:r>
              <a:rPr lang="el-GR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χρήση του αλκοολούχου αντισηπτικού, πριν και μετά τη διάλεξη</a:t>
            </a:r>
            <a:r>
              <a:rPr lang="el-GR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5C668E7B-8FA6-133C-2D20-DFA70844168E}"/>
              </a:ext>
            </a:extLst>
          </p:cNvPr>
          <p:cNvSpPr txBox="1"/>
          <p:nvPr/>
        </p:nvSpPr>
        <p:spPr>
          <a:xfrm>
            <a:off x="8088427" y="5895328"/>
            <a:ext cx="3780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ΒΙΒΛΙΟΓΡΑΦΙΑ</a:t>
            </a:r>
          </a:p>
          <a:p>
            <a:pPr algn="just"/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(2009).</a:t>
            </a:r>
            <a:r>
              <a:rPr lang="en-US" sz="800" b="0" i="0" dirty="0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WHO guidelines on hand hygiene in health care</a:t>
            </a:r>
            <a:r>
              <a:rPr lang="el-GR" sz="800" b="0" i="0" dirty="0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8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First Global Patient Safety Challenge Clean Care Is Safer Care. Geneva: World Health Organization</a:t>
            </a:r>
            <a:r>
              <a:rPr lang="el-GR" sz="8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800" b="0" i="0" dirty="0">
              <a:solidFill>
                <a:srgbClr val="20202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800" dirty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Cohen et al. (2012). </a:t>
            </a:r>
            <a:r>
              <a:rPr lang="en-US" sz="8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Frequency of patient contact with health care personnel and visitors: implications for infection prevention. </a:t>
            </a:r>
            <a:r>
              <a:rPr lang="en-US" sz="800" b="0" i="1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Jt</a:t>
            </a:r>
            <a:r>
              <a:rPr lang="en-US" sz="800" b="0" i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Comm J Qual Patient </a:t>
            </a:r>
            <a:r>
              <a:rPr lang="en-US" sz="800" b="0" i="1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Saf</a:t>
            </a:r>
            <a:r>
              <a:rPr lang="en-US" sz="800" b="0" i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  <a:r>
              <a:rPr lang="en-US" sz="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38(12)</a:t>
            </a:r>
            <a:r>
              <a:rPr lang="el-GR" sz="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560-565</a:t>
            </a:r>
            <a:r>
              <a:rPr lang="el-GR" sz="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l-GR" sz="900" b="0" i="0" dirty="0">
              <a:effectLst/>
              <a:latin typeface="Helvetica Neue"/>
            </a:endParaRPr>
          </a:p>
          <a:p>
            <a:endParaRPr lang="el-GR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471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574</Words>
  <Application>Microsoft Office PowerPoint</Application>
  <PresentationFormat>Προσαρμογή</PresentationFormat>
  <Paragraphs>29</Paragraphs>
  <Slides>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</vt:i4>
      </vt:variant>
    </vt:vector>
  </HeadingPairs>
  <TitlesOfParts>
    <vt:vector size="2" baseType="lpstr">
      <vt:lpstr>Θέμα του Office</vt:lpstr>
      <vt:lpstr>Διαφάνεια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LINA SKAL</dc:creator>
  <cp:lastModifiedBy>loimoksisuser</cp:lastModifiedBy>
  <cp:revision>29</cp:revision>
  <dcterms:created xsi:type="dcterms:W3CDTF">2023-10-13T21:16:16Z</dcterms:created>
  <dcterms:modified xsi:type="dcterms:W3CDTF">2023-10-30T05:21:53Z</dcterms:modified>
</cp:coreProperties>
</file>