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38B2"/>
    <a:srgbClr val="173119"/>
    <a:srgbClr val="FFF8E5"/>
    <a:srgbClr val="7E36B4"/>
    <a:srgbClr val="FF0066"/>
    <a:srgbClr val="FDCDF6"/>
    <a:srgbClr val="AE78D6"/>
    <a:srgbClr val="FEE2FA"/>
    <a:srgbClr val="F2F2F2"/>
    <a:srgbClr val="6EAB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100" baseline="0">
                <a:solidFill>
                  <a:srgbClr val="173119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l-GR" sz="1200">
                <a:solidFill>
                  <a:srgbClr val="173119"/>
                </a:solidFill>
              </a:rPr>
              <a:t>ΕΠΙΤΗΡΗΣΗ </a:t>
            </a:r>
            <a:r>
              <a:rPr lang="en-US" sz="1200">
                <a:solidFill>
                  <a:srgbClr val="173119"/>
                </a:solidFill>
              </a:rPr>
              <a:t>RSV </a:t>
            </a:r>
            <a:endParaRPr lang="el-GR" sz="1200">
              <a:solidFill>
                <a:srgbClr val="173119"/>
              </a:solidFill>
            </a:endParaRPr>
          </a:p>
        </c:rich>
      </c:tx>
      <c:layout>
        <c:manualLayout>
          <c:xMode val="edge"/>
          <c:yMode val="edge"/>
          <c:x val="3.7049399951136555E-2"/>
          <c:y val="5.6070851666288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100" baseline="0">
              <a:solidFill>
                <a:srgbClr val="173119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56071816453978"/>
          <c:y val="0.20756348579769743"/>
          <c:w val="0.84499100597339127"/>
          <c:h val="0.52552353418946629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Φύλλο1!$A$1:$D$1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Φύλλο1!$A$2:$D$2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9</c:v>
                </c:pt>
                <c:pt idx="3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7F-4924-BD54-E87A807F8C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78292752"/>
        <c:axId val="1177332864"/>
        <c:axId val="0"/>
      </c:bar3DChart>
      <c:catAx>
        <c:axId val="1178292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77332864"/>
        <c:crosses val="autoZero"/>
        <c:auto val="1"/>
        <c:lblAlgn val="ctr"/>
        <c:lblOffset val="100"/>
        <c:noMultiLvlLbl val="0"/>
      </c:catAx>
      <c:valAx>
        <c:axId val="1177332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cap="all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100">
                    <a:solidFill>
                      <a:srgbClr val="002060"/>
                    </a:solidFill>
                  </a:rPr>
                  <a:t>ΑΡΙΘΜΟΣ</a:t>
                </a:r>
                <a:r>
                  <a:rPr lang="el-GR" sz="1100" baseline="0">
                    <a:solidFill>
                      <a:srgbClr val="002060"/>
                    </a:solidFill>
                  </a:rPr>
                  <a:t> ΠΕΡΙΠΤΩΣΕΩΝ</a:t>
                </a:r>
                <a:endParaRPr lang="el-GR" sz="110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1239750203638337"/>
              <c:y val="0.861852007520035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cap="all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78292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tx1">
          <a:lumMod val="85000"/>
          <a:lumOff val="15000"/>
        </a:schemeClr>
      </a:solidFill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0" i="0" u="none" strike="noStrike" kern="1200" spc="0" baseline="0">
                <a:solidFill>
                  <a:srgbClr val="173119"/>
                </a:solidFill>
                <a:latin typeface="+mn-lt"/>
                <a:ea typeface="+mn-ea"/>
                <a:cs typeface="+mn-cs"/>
              </a:defRPr>
            </a:pPr>
            <a:r>
              <a:rPr lang="el-GR" sz="1200" b="1" i="0" baseline="0">
                <a:solidFill>
                  <a:srgbClr val="173119"/>
                </a:solidFill>
                <a:effectLst/>
              </a:rPr>
              <a:t>ΣΥΛΛΟΙΜΩΞΗ </a:t>
            </a:r>
            <a:r>
              <a:rPr lang="en-US" sz="1200" b="1" i="0" baseline="0">
                <a:solidFill>
                  <a:srgbClr val="173119"/>
                </a:solidFill>
                <a:effectLst/>
              </a:rPr>
              <a:t>RSV </a:t>
            </a:r>
            <a:r>
              <a:rPr lang="el-GR" sz="1200" b="1" i="0" baseline="0">
                <a:solidFill>
                  <a:srgbClr val="173119"/>
                </a:solidFill>
                <a:effectLst/>
              </a:rPr>
              <a:t>ΜΕ ΓΡΙΠΗ ΚΑΙ </a:t>
            </a:r>
            <a:r>
              <a:rPr lang="en-US" sz="1200" b="1" i="0" baseline="0">
                <a:solidFill>
                  <a:srgbClr val="173119"/>
                </a:solidFill>
                <a:effectLst/>
              </a:rPr>
              <a:t>COVID-19</a:t>
            </a:r>
            <a:endParaRPr lang="el-GR" sz="1200">
              <a:solidFill>
                <a:srgbClr val="173119"/>
              </a:solidFill>
              <a:effectLst/>
            </a:endParaRPr>
          </a:p>
        </c:rich>
      </c:tx>
      <c:layout>
        <c:manualLayout>
          <c:xMode val="edge"/>
          <c:yMode val="edge"/>
          <c:x val="0.19692494275565497"/>
          <c:y val="3.08155941464929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0" i="0" u="none" strike="noStrike" kern="1200" spc="0" baseline="0">
              <a:solidFill>
                <a:srgbClr val="173119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9950708668449223E-2"/>
          <c:y val="0.20225810018569082"/>
          <c:w val="0.8530861509751495"/>
          <c:h val="0.63784952215031143"/>
        </c:manualLayout>
      </c:layout>
      <c:pie3DChart>
        <c:varyColors val="1"/>
        <c:ser>
          <c:idx val="0"/>
          <c:order val="0"/>
          <c:explosion val="11"/>
          <c:dPt>
            <c:idx val="0"/>
            <c:bubble3D val="0"/>
            <c:explosion val="5"/>
            <c:spPr>
              <a:solidFill>
                <a:srgbClr val="FF00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3E4-4FFD-BB95-06A3D63730ED}"/>
              </c:ext>
            </c:extLst>
          </c:dPt>
          <c:dPt>
            <c:idx val="1"/>
            <c:bubble3D val="0"/>
            <c:explosion val="0"/>
            <c:spPr>
              <a:solidFill>
                <a:srgbClr val="0070C0"/>
              </a:solidFill>
              <a:ln w="25400">
                <a:solidFill>
                  <a:schemeClr val="accent1"/>
                </a:solidFill>
              </a:ln>
              <a:effectLst/>
              <a:sp3d contourW="25400">
                <a:contourClr>
                  <a:schemeClr val="accen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3E4-4FFD-BB95-06A3D63730ED}"/>
              </c:ext>
            </c:extLst>
          </c:dPt>
          <c:dPt>
            <c:idx val="2"/>
            <c:bubble3D val="0"/>
            <c:explosion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3E4-4FFD-BB95-06A3D63730ED}"/>
              </c:ext>
            </c:extLst>
          </c:dPt>
          <c:dLbls>
            <c:dLbl>
              <c:idx val="0"/>
              <c:layout>
                <c:manualLayout>
                  <c:x val="0.23517899543780443"/>
                  <c:y val="-0.387165876980959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rgbClr val="FF006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FF0066"/>
                        </a:solidFill>
                      </a:rPr>
                      <a:t>92.9%(156)</a:t>
                    </a:r>
                  </a:p>
                  <a:p>
                    <a:pPr>
                      <a:defRPr sz="1050" b="1">
                        <a:solidFill>
                          <a:srgbClr val="FF0066"/>
                        </a:solidFill>
                      </a:defRPr>
                    </a:pPr>
                    <a:endParaRPr lang="en-US" dirty="0">
                      <a:solidFill>
                        <a:srgbClr val="FF0066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rgbClr val="FF006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E4-4FFD-BB95-06A3D63730ED}"/>
                </c:ext>
              </c:extLst>
            </c:dLbl>
            <c:dLbl>
              <c:idx val="1"/>
              <c:layout>
                <c:manualLayout>
                  <c:x val="-3.8070583891162517E-2"/>
                  <c:y val="3.181458787349176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4.2% (7)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07532103970276"/>
                      <c:h val="0.128765161254988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3E4-4FFD-BB95-06A3D63730ED}"/>
                </c:ext>
              </c:extLst>
            </c:dLbl>
            <c:dLbl>
              <c:idx val="2"/>
              <c:layout>
                <c:manualLayout>
                  <c:x val="0.11979864242349091"/>
                  <c:y val="1.067678878631272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612147-95C0-40D0-8BF4-858A50C46E24}" type="VALUE">
                      <a:rPr lang="en-US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050" b="1">
                          <a:solidFill>
                            <a:schemeClr val="accent2">
                              <a:lumMod val="75000"/>
                            </a:schemeClr>
                          </a:solidFill>
                        </a:defRPr>
                      </a:pPr>
                      <a:t>[ΤΙΜΗ]</a:t>
                    </a:fld>
                    <a:r>
                      <a:rPr lang="en-US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% (5)</a:t>
                    </a:r>
                  </a:p>
                  <a:p>
                    <a:pPr>
                      <a:defRPr sz="1050" b="1">
                        <a:solidFill>
                          <a:schemeClr val="accent2">
                            <a:lumMod val="75000"/>
                          </a:schemeClr>
                        </a:solidFill>
                      </a:defRPr>
                    </a:pPr>
                    <a:endParaRPr lang="el-G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99490411294338"/>
                      <c:h val="9.006957946246371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3E4-4FFD-BB95-06A3D63730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Φύλλο1!$B$43:$D$43</c:f>
              <c:strCache>
                <c:ptCount val="3"/>
                <c:pt idx="0">
                  <c:v>RSV </c:v>
                </c:pt>
                <c:pt idx="1">
                  <c:v>RSV &amp; ΓΡΙΠΗ</c:v>
                </c:pt>
                <c:pt idx="2">
                  <c:v>RSV &amp; SARS-CoV-2 </c:v>
                </c:pt>
              </c:strCache>
            </c:strRef>
          </c:cat>
          <c:val>
            <c:numRef>
              <c:f>Φύλλο1!$B$44:$D$44</c:f>
              <c:numCache>
                <c:formatCode>0.0</c:formatCode>
                <c:ptCount val="3"/>
                <c:pt idx="0">
                  <c:v>92.9</c:v>
                </c:pt>
                <c:pt idx="1">
                  <c:v>4.2</c:v>
                </c:pt>
                <c:pt idx="2" formatCode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E4-4FFD-BB95-06A3D63730E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657560244510922"/>
          <c:y val="0.78373350188818436"/>
          <c:w val="0.26342439755489089"/>
          <c:h val="0.21589356730538259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ysClr val="windowText" lastClr="000000">
          <a:lumMod val="75000"/>
          <a:lumOff val="25000"/>
        </a:sysClr>
      </a:solidFill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08D785-BF5D-4F07-9A09-50BE1E259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6B598E2-9232-4783-86FF-92FF75A64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341217A-5E2E-4AFB-8C25-75DEDC83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D03B524-CF50-467C-8123-C5D9857C9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1D9A3EF-D902-4526-9309-D3649F254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9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96B946-321D-4D5C-981C-18DB5E34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EB451C-3FBF-41A2-932E-489253363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835721E-F427-4F28-838C-8B55938EE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89BD3D-C28E-4734-BDB2-6A6B71D74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6DFA738-186E-43BB-BF06-FFB38158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732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CCE59D7-12E1-4530-BBBF-D27010F097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BE60AAD-1F75-477C-B788-B60C5649F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F535F89-D989-4F4F-A74B-2BBC5AC44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FFE66C0-0E8A-4E63-B126-DC1E29328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F3EB099-5837-4004-9BE1-0C390BC38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26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27143E-7F32-4A2A-939D-74535F65C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F67167-4FFA-4EEB-949E-10115FB56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CE21C2-08BA-42F7-B1F9-DB9FEB2B5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FF2C0F5-8E6B-4C5E-AFB9-CA3B9F512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6038872-98BD-4C19-839E-9A1EBFCDC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110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C0F4D3-72A6-4FCD-BFAF-EB5D22AE0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CDCB26B-FF02-4D07-9712-5B068926B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9C0F1A7-393E-406D-B986-AD6BE60E8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49C177-324A-4BF7-8E14-861356564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0063E79-CB69-4AF4-AC47-7FD60ED9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774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594339-3F16-4250-A3B4-441A157AE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E8F77F-9648-41F4-B035-371AE4E20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F9E63FE-AC90-41BD-979A-2A52660DD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87D4B6B-2985-479D-89B0-28B9FB48A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88E15D6-346C-4271-AABB-76691927F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AC8B8D2-57B4-4392-94E7-87BD3C42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314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71A958-C03E-4AA7-8448-6CE09C71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9B65EE2-0AF3-4202-A2C0-A2BFCC4A8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36700DF-1113-464B-8E87-1A722792C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27C3C95-5074-46DC-ACB3-83AAE403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891AF96-8EBA-42E3-B630-3DF041965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0A0FE52-7CBF-4EB5-89EB-DB7772667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6A629DC-B3FE-420E-B177-11DF3990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F080427-4B4B-4D25-A22A-42723415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648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35CC8E-015E-4F59-82AD-202DA08A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A41AF5B-2F56-4BD2-A42E-EBC81440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B3565DD-FB2D-43C8-A4A4-388B2DD9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5943017-7B6F-47D4-9130-CB8F1B00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979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77674F3-FF1A-4644-B237-C12699B39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19545EB-0D60-42A0-AFA9-CF835B166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3040B2-641C-4020-AD09-4567F0E6C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240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82854D-319F-443F-AB93-9F6B7E943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CF372B-21B7-410C-A6DF-137DFDCDE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906BF8A-322C-4F14-A188-1574E0CA8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3A48F8B-8243-41D0-A37D-602C543EA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FCA89C-CFD8-4010-A5D0-E324DEA9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768003-A65D-4075-8CB9-65115FBD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901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AB2B98-E16E-4C09-BD96-D6501AD59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0B26B2A-FE92-415D-BE99-2282F7F2BF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68EE6F2-4387-4BBE-B1A8-0500A95BE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2705D17-5AF2-4CE6-8CE7-1CAB50588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5936353-F015-4576-8B3A-D80CA6C7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56CA36F-A605-452F-89DE-87FB5F583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0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9E5B8B5-E611-455E-A8E7-C00E9BFDC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ADBF69E-B251-4571-940E-C9B21DDCB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DC8D804-2342-4227-ACF4-0907B5893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D2ED9-6F6D-4AB3-A91B-4BA2EABE5A5D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AA2DD80-EF46-4CF0-B979-F0E858E75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83E5F4D-558E-418B-868A-F6630E1FE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08A92-2A85-482F-945D-5AC44101D9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790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097CED-F4C7-4568-99BA-D65D1B54AB8A}"/>
              </a:ext>
            </a:extLst>
          </p:cNvPr>
          <p:cNvSpPr txBox="1"/>
          <p:nvPr/>
        </p:nvSpPr>
        <p:spPr>
          <a:xfrm>
            <a:off x="142043" y="103235"/>
            <a:ext cx="11971920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u="sng" dirty="0">
                <a:solidFill>
                  <a:schemeClr val="accent6">
                    <a:lumMod val="50000"/>
                  </a:schemeClr>
                </a:solidFill>
              </a:rPr>
              <a:t> ΕΠΙΤΗΡΗΣΗ ΛΟΙΜΩΞΗΣ </a:t>
            </a:r>
            <a:r>
              <a:rPr lang="en-US" b="1" u="sng" dirty="0">
                <a:solidFill>
                  <a:schemeClr val="accent6">
                    <a:lumMod val="50000"/>
                  </a:schemeClr>
                </a:solidFill>
              </a:rPr>
              <a:t>RSV</a:t>
            </a:r>
            <a:r>
              <a:rPr lang="el-GR" b="1" u="sng" dirty="0">
                <a:solidFill>
                  <a:schemeClr val="accent6">
                    <a:lumMod val="50000"/>
                  </a:schemeClr>
                </a:solidFill>
              </a:rPr>
              <a:t> ΣΕ ΝΟΣΟΚΟΜΕΙΟ ΕΝΗΛΙΚΩΝ</a:t>
            </a:r>
            <a:endParaRPr lang="el-GR" u="sng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l-GR" sz="1100" dirty="0">
                <a:solidFill>
                  <a:schemeClr val="accent6">
                    <a:lumMod val="50000"/>
                  </a:schemeClr>
                </a:solidFill>
              </a:rPr>
              <a:t>Κωστούρου Σοφία, Κολοκοτρώνη Χρύσα, Ελθίνι Ροκέια, </a:t>
            </a:r>
            <a:r>
              <a:rPr lang="el-GR" sz="1100" u="sng" dirty="0">
                <a:solidFill>
                  <a:schemeClr val="accent6">
                    <a:lumMod val="50000"/>
                  </a:schemeClr>
                </a:solidFill>
              </a:rPr>
              <a:t>Γιανκούλα Δημητρούλα</a:t>
            </a:r>
            <a:r>
              <a:rPr lang="el-GR" sz="1100" dirty="0">
                <a:solidFill>
                  <a:schemeClr val="accent6">
                    <a:lumMod val="50000"/>
                  </a:schemeClr>
                </a:solidFill>
              </a:rPr>
              <a:t>, Μιχοπάνου Νεκταρία, Σπυράκου Ευθυμία, Μυλωνά Ελένη, Αργυροπούλου Αθηνά, Παπασταμόπουλος Βασίλειος</a:t>
            </a:r>
          </a:p>
          <a:p>
            <a:pPr algn="ctr"/>
            <a:r>
              <a:rPr lang="el-GR" sz="1200" dirty="0">
                <a:solidFill>
                  <a:schemeClr val="accent6">
                    <a:lumMod val="50000"/>
                  </a:schemeClr>
                </a:solidFill>
              </a:rPr>
              <a:t>Γ.Ν.Α. «Ο ΕΥΑΓΓΕΛΙΣΜΟΣ» </a:t>
            </a:r>
          </a:p>
        </p:txBody>
      </p:sp>
      <p:graphicFrame>
        <p:nvGraphicFramePr>
          <p:cNvPr id="9" name="Γράφημα 8">
            <a:extLst>
              <a:ext uri="{FF2B5EF4-FFF2-40B4-BE49-F238E27FC236}">
                <a16:creationId xmlns:a16="http://schemas.microsoft.com/office/drawing/2014/main" id="{27D97FA7-A142-4B42-9F89-F82A860111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772683"/>
              </p:ext>
            </p:extLst>
          </p:nvPr>
        </p:nvGraphicFramePr>
        <p:xfrm>
          <a:off x="4570494" y="2067080"/>
          <a:ext cx="7479463" cy="2277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B4C649E-51F8-4CBB-89DF-D6510673AFA6}"/>
              </a:ext>
            </a:extLst>
          </p:cNvPr>
          <p:cNvSpPr txBox="1"/>
          <p:nvPr/>
        </p:nvSpPr>
        <p:spPr>
          <a:xfrm>
            <a:off x="99379" y="1026565"/>
            <a:ext cx="4322260" cy="677108"/>
          </a:xfrm>
          <a:prstGeom prst="rect">
            <a:avLst/>
          </a:prstGeom>
          <a:solidFill>
            <a:srgbClr val="FFF8E5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>
                <a:solidFill>
                  <a:srgbClr val="002060"/>
                </a:solidFill>
              </a:rPr>
              <a:t>ΕΙΣΑΓΩΓΗ </a:t>
            </a:r>
          </a:p>
          <a:p>
            <a:pPr algn="just"/>
            <a:r>
              <a:rPr lang="el-GR" sz="1200" dirty="0">
                <a:solidFill>
                  <a:schemeClr val="tx1"/>
                </a:solidFill>
              </a:rPr>
              <a:t>Ο ιός </a:t>
            </a:r>
            <a:r>
              <a:rPr lang="en-US" sz="1200" dirty="0">
                <a:solidFill>
                  <a:schemeClr val="tx1"/>
                </a:solidFill>
              </a:rPr>
              <a:t>RSV </a:t>
            </a:r>
            <a:r>
              <a:rPr lang="el-GR" sz="1200" dirty="0">
                <a:solidFill>
                  <a:schemeClr val="tx1"/>
                </a:solidFill>
              </a:rPr>
              <a:t>προκαλεί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l-GR" sz="1200" dirty="0">
                <a:solidFill>
                  <a:schemeClr val="tx1"/>
                </a:solidFill>
              </a:rPr>
              <a:t>λοίμωξη του αναπνευστικού συστήματος, κυρίως σε παιδιά αλλά και σε ενήλικες ασθενείς</a:t>
            </a:r>
            <a:r>
              <a:rPr lang="el-GR" sz="1200" dirty="0"/>
              <a:t>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297170-1EB7-4C9F-92C6-8816E9BB2151}"/>
              </a:ext>
            </a:extLst>
          </p:cNvPr>
          <p:cNvSpPr txBox="1"/>
          <p:nvPr/>
        </p:nvSpPr>
        <p:spPr>
          <a:xfrm>
            <a:off x="6807915" y="978254"/>
            <a:ext cx="5284706" cy="892552"/>
          </a:xfrm>
          <a:prstGeom prst="rect">
            <a:avLst/>
          </a:prstGeom>
          <a:solidFill>
            <a:srgbClr val="FFF8E5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>
                <a:solidFill>
                  <a:srgbClr val="002060"/>
                </a:solidFill>
              </a:rPr>
              <a:t>Υλικό &amp; Μέθοδος</a:t>
            </a:r>
          </a:p>
          <a:p>
            <a:pPr algn="just"/>
            <a:r>
              <a:rPr lang="el-GR" sz="1200" dirty="0">
                <a:solidFill>
                  <a:schemeClr val="tx1"/>
                </a:solidFill>
              </a:rPr>
              <a:t>Στην μελέτη περιελήφθησαν όλοι  οι ασθενείς  με διάγνωση </a:t>
            </a:r>
            <a:r>
              <a:rPr lang="en-US" sz="1200" dirty="0">
                <a:solidFill>
                  <a:schemeClr val="tx1"/>
                </a:solidFill>
              </a:rPr>
              <a:t>RSV</a:t>
            </a:r>
            <a:r>
              <a:rPr lang="el-GR" sz="1200" dirty="0">
                <a:solidFill>
                  <a:schemeClr val="tx1"/>
                </a:solidFill>
              </a:rPr>
              <a:t> </a:t>
            </a:r>
            <a:r>
              <a:rPr lang="el-GR" sz="1200" dirty="0"/>
              <a:t>λοίμωξης κατόπιν μοριακής ανάλυσης </a:t>
            </a:r>
            <a:r>
              <a:rPr lang="el-GR" sz="1200" dirty="0">
                <a:solidFill>
                  <a:schemeClr val="tx1"/>
                </a:solidFill>
              </a:rPr>
              <a:t>από το Οκτώβριο του 2019 έως και τον Ιανουάριο του 2023.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903ECF-4F1B-45EE-ADE3-7B09E7B60C2A}"/>
              </a:ext>
            </a:extLst>
          </p:cNvPr>
          <p:cNvSpPr txBox="1"/>
          <p:nvPr/>
        </p:nvSpPr>
        <p:spPr>
          <a:xfrm>
            <a:off x="4570494" y="4451623"/>
            <a:ext cx="7479464" cy="2123658"/>
          </a:xfrm>
          <a:prstGeom prst="rect">
            <a:avLst/>
          </a:prstGeom>
          <a:solidFill>
            <a:srgbClr val="FFF8E5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002060"/>
                </a:solidFill>
              </a:rPr>
              <a:t>ΑΠΟΤΕΛΕΣΜΑΤΑ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200" dirty="0"/>
              <a:t>Ασυνήθης </a:t>
            </a:r>
            <a:r>
              <a:rPr lang="el-GR" sz="1200" dirty="0">
                <a:solidFill>
                  <a:schemeClr val="tx1"/>
                </a:solidFill>
              </a:rPr>
              <a:t>αύξη</a:t>
            </a:r>
            <a:r>
              <a:rPr lang="el-GR" sz="1200" dirty="0"/>
              <a:t>ση των ασθενών με διάγνωση </a:t>
            </a:r>
            <a:r>
              <a:rPr lang="en-US" sz="1200" dirty="0"/>
              <a:t>RSV</a:t>
            </a:r>
            <a:r>
              <a:rPr lang="el-GR" sz="1200" dirty="0"/>
              <a:t> την χρονική περίοδο 2022-2023.</a:t>
            </a:r>
            <a:endParaRPr lang="en-US" sz="1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200" dirty="0"/>
              <a:t>Από τους συνολικά 168 ασθενείς, την περίοδο 2022-2023 οι 94 (56%) νοσηλεύτηκαν στο νοσοκομείο, οι 3/94 (3,2%) σε ΜΕΘ, ενώ οι 91/94 (96,8%) στις κλινικές.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200" dirty="0"/>
              <a:t>Ημέρα διάγνωσης: το  84% ( 79/94) &lt; 6ημέρες νοσηλείας </a:t>
            </a:r>
          </a:p>
          <a:p>
            <a:r>
              <a:rPr lang="en-US" sz="1200" dirty="0"/>
              <a:t>       </a:t>
            </a:r>
            <a:r>
              <a:rPr lang="el-GR" sz="1200" dirty="0"/>
              <a:t>                                    το 16% (15/94) ≥ 7 ημέρες νοσηλείας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l-GR" sz="1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200" dirty="0"/>
              <a:t>Ηλικιακό εύρος: 20-96 ετών</a:t>
            </a:r>
          </a:p>
          <a:p>
            <a:endParaRPr lang="el-GR" sz="1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200" dirty="0"/>
              <a:t>Έκβαση: εξιτήριο έλαβε το 86,2% (81/94) με διάμεσο χρόνο τις 8 ημέρες μετά την διάγνωση</a:t>
            </a:r>
          </a:p>
          <a:p>
            <a:r>
              <a:rPr lang="el-GR" sz="1200" dirty="0"/>
              <a:t>                        απεβίωσε (</a:t>
            </a:r>
            <a:r>
              <a:rPr lang="en-US" sz="1200" dirty="0"/>
              <a:t>crude mortality) </a:t>
            </a:r>
            <a:r>
              <a:rPr lang="el-GR" sz="1200" dirty="0"/>
              <a:t>το 13,8% (13/94) με διάμεσο χρόνο τις 5 ημέρες μετά την διάγνωση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18B324-9A47-47C5-B384-36C2878153B2}"/>
              </a:ext>
            </a:extLst>
          </p:cNvPr>
          <p:cNvSpPr txBox="1"/>
          <p:nvPr/>
        </p:nvSpPr>
        <p:spPr>
          <a:xfrm>
            <a:off x="132055" y="2077374"/>
            <a:ext cx="4322260" cy="1754326"/>
          </a:xfrm>
          <a:prstGeom prst="rect">
            <a:avLst/>
          </a:prstGeom>
          <a:solidFill>
            <a:srgbClr val="FFF8E5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002060"/>
                </a:solidFill>
              </a:rPr>
              <a:t>ΣΥΜΠΕΡΑΣΜΑΤΑ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200" dirty="0"/>
              <a:t>Η ασυνήθης αύξηση των περιπτώσεων </a:t>
            </a:r>
            <a:r>
              <a:rPr lang="en-US" sz="1200" dirty="0"/>
              <a:t>RSV</a:t>
            </a:r>
            <a:r>
              <a:rPr lang="el-GR" sz="1200" dirty="0"/>
              <a:t> λοίμωξης στους ενήλικες τονίζει την αναγκαιότητα επαγρύπνησης για τη διάγνωση  στα νοσοκομεία ενηλίκων.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200" dirty="0"/>
              <a:t>Η θετικοποίηση ασθενών με διάρκεια νοσηλείας πάνω από το χρόνο επώασης, δείχνει ότι  οι βασικές προφυλάξεις και η χρήση μάσκας  είναι απαραίτητο να εφαρμόζονται γιατί μπορούν να διακόψουν την αλυσίδα της μετάδοσης στο νοσοκομείο.</a:t>
            </a:r>
          </a:p>
        </p:txBody>
      </p:sp>
      <p:graphicFrame>
        <p:nvGraphicFramePr>
          <p:cNvPr id="15" name="Γράφημα 14">
            <a:extLst>
              <a:ext uri="{FF2B5EF4-FFF2-40B4-BE49-F238E27FC236}">
                <a16:creationId xmlns:a16="http://schemas.microsoft.com/office/drawing/2014/main" id="{8D3CD6FA-AE32-4766-B22A-51B037D953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281572"/>
              </p:ext>
            </p:extLst>
          </p:nvPr>
        </p:nvGraphicFramePr>
        <p:xfrm>
          <a:off x="89510" y="3930124"/>
          <a:ext cx="4322261" cy="2645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0067A8FA-8271-4269-AAD8-E388F343F508}"/>
              </a:ext>
            </a:extLst>
          </p:cNvPr>
          <p:cNvSpPr txBox="1"/>
          <p:nvPr/>
        </p:nvSpPr>
        <p:spPr>
          <a:xfrm>
            <a:off x="8575309" y="5307122"/>
            <a:ext cx="3404256" cy="253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sz="1050" b="1" dirty="0">
                <a:solidFill>
                  <a:srgbClr val="C00000"/>
                </a:solidFill>
              </a:rPr>
              <a:t>διάμεση διάρκεια νοσηλείας έως τη διάγνωση 10 ημέρες</a:t>
            </a:r>
          </a:p>
        </p:txBody>
      </p:sp>
      <p:sp>
        <p:nvSpPr>
          <p:cNvPr id="17" name="Οβάλ 16">
            <a:extLst>
              <a:ext uri="{FF2B5EF4-FFF2-40B4-BE49-F238E27FC236}">
                <a16:creationId xmlns:a16="http://schemas.microsoft.com/office/drawing/2014/main" id="{32B1612E-215F-4802-BA3C-0A138C06EA92}"/>
              </a:ext>
            </a:extLst>
          </p:cNvPr>
          <p:cNvSpPr/>
          <p:nvPr/>
        </p:nvSpPr>
        <p:spPr>
          <a:xfrm>
            <a:off x="6769177" y="5757312"/>
            <a:ext cx="2097732" cy="3108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50" b="1" dirty="0">
                <a:solidFill>
                  <a:srgbClr val="C00000"/>
                </a:solidFill>
              </a:rPr>
              <a:t>Διάμεση ηλικία 73 έτη </a:t>
            </a:r>
          </a:p>
        </p:txBody>
      </p:sp>
      <p:sp>
        <p:nvSpPr>
          <p:cNvPr id="2" name="Οβάλ 1">
            <a:extLst>
              <a:ext uri="{FF2B5EF4-FFF2-40B4-BE49-F238E27FC236}">
                <a16:creationId xmlns:a16="http://schemas.microsoft.com/office/drawing/2014/main" id="{1373B649-B31A-4464-97DE-931D210D46EE}"/>
              </a:ext>
            </a:extLst>
          </p:cNvPr>
          <p:cNvSpPr/>
          <p:nvPr/>
        </p:nvSpPr>
        <p:spPr>
          <a:xfrm>
            <a:off x="4529504" y="853419"/>
            <a:ext cx="2170545" cy="1146365"/>
          </a:xfrm>
          <a:prstGeom prst="ellipse">
            <a:avLst/>
          </a:prstGeom>
          <a:solidFill>
            <a:srgbClr val="FFF8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>
                <a:solidFill>
                  <a:srgbClr val="002060"/>
                </a:solidFill>
              </a:rPr>
              <a:t>ΣΚΟΠΟΣ</a:t>
            </a:r>
            <a:endParaRPr lang="en-US" sz="1200" dirty="0">
              <a:solidFill>
                <a:srgbClr val="002060"/>
              </a:solidFill>
            </a:endParaRPr>
          </a:p>
          <a:p>
            <a:pPr algn="ctr"/>
            <a:r>
              <a:rPr lang="el-GR" sz="1200" dirty="0">
                <a:solidFill>
                  <a:schemeClr val="tx1"/>
                </a:solidFill>
              </a:rPr>
              <a:t>Η επιδημιολογική επιτήρηση  της λοίμωξης </a:t>
            </a:r>
            <a:r>
              <a:rPr lang="en-US" sz="1200" dirty="0">
                <a:solidFill>
                  <a:schemeClr val="tx1"/>
                </a:solidFill>
              </a:rPr>
              <a:t>RSV </a:t>
            </a:r>
            <a:r>
              <a:rPr lang="el-GR" sz="1200" dirty="0">
                <a:solidFill>
                  <a:schemeClr val="tx1"/>
                </a:solidFill>
              </a:rPr>
              <a:t>σε νοσοκομείο ενηλίκων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841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309</Words>
  <Application>Microsoft Office PowerPoint</Application>
  <PresentationFormat>Ευρεία οθόνη</PresentationFormat>
  <Paragraphs>30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NEL</dc:creator>
  <cp:lastModifiedBy>NEL</cp:lastModifiedBy>
  <cp:revision>29</cp:revision>
  <dcterms:created xsi:type="dcterms:W3CDTF">2023-10-19T08:05:12Z</dcterms:created>
  <dcterms:modified xsi:type="dcterms:W3CDTF">2023-10-27T06:58:41Z</dcterms:modified>
</cp:coreProperties>
</file>