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1206400" cy="48606075"/>
  <p:notesSz cx="9239250" cy="6716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6666"/>
    <a:srgbClr val="500000"/>
    <a:srgbClr val="800000"/>
    <a:srgbClr val="003366"/>
    <a:srgbClr val="FFFF99"/>
    <a:srgbClr val="FFFF66"/>
    <a:srgbClr val="9900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Στυλ με θέμα 2 - Έμφαση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02" autoAdjust="0"/>
    <p:restoredTop sz="94660"/>
  </p:normalViewPr>
  <p:slideViewPr>
    <p:cSldViewPr>
      <p:cViewPr>
        <p:scale>
          <a:sx n="20" d="100"/>
          <a:sy n="20" d="100"/>
        </p:scale>
        <p:origin x="-1422" y="2052"/>
      </p:cViewPr>
      <p:guideLst>
        <p:guide orient="horz" pos="7229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116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729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4338" y="0"/>
            <a:ext cx="4002728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9724"/>
            <a:ext cx="4002729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4338" y="6379724"/>
            <a:ext cx="4002728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298DDD0-C301-4973-9F23-9E96C77443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0888" y="0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498475"/>
            <a:ext cx="268287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7813" y="3212943"/>
            <a:ext cx="6708337" cy="299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0491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0888" y="6370491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D7C257-9A6B-4B2C-B8E5-1E889688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99028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8834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8640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8445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FF1C7-A2FE-4C5B-BBA7-6BE66C9330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40480" y="15099740"/>
            <a:ext cx="43525440" cy="10418099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680960" y="27543092"/>
            <a:ext cx="35844480" cy="12422256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 algn="ctr">
              <a:buNone/>
              <a:defRPr/>
            </a:lvl1pPr>
            <a:lvl2pPr marL="639806" indent="0" algn="ctr">
              <a:buNone/>
              <a:defRPr/>
            </a:lvl2pPr>
            <a:lvl3pPr marL="1279611" indent="0" algn="ctr">
              <a:buNone/>
              <a:defRPr/>
            </a:lvl3pPr>
            <a:lvl4pPr marL="1919417" indent="0" algn="ctr">
              <a:buNone/>
              <a:defRPr/>
            </a:lvl4pPr>
            <a:lvl5pPr marL="2559223" indent="0" algn="ctr">
              <a:buNone/>
              <a:defRPr/>
            </a:lvl5pPr>
            <a:lvl6pPr marL="3199028" indent="0" algn="ctr">
              <a:buNone/>
              <a:defRPr/>
            </a:lvl6pPr>
            <a:lvl7pPr marL="3838834" indent="0" algn="ctr">
              <a:buNone/>
              <a:defRPr/>
            </a:lvl7pPr>
            <a:lvl8pPr marL="4478640" indent="0" algn="ctr">
              <a:buNone/>
              <a:defRPr/>
            </a:lvl8pPr>
            <a:lvl9pPr marL="5118445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60320" y="11341067"/>
            <a:ext cx="46085760" cy="32078813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124640" y="1946142"/>
            <a:ext cx="11521440" cy="41473738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60320" y="1946142"/>
            <a:ext cx="34279840" cy="41473738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60320" y="11341067"/>
            <a:ext cx="46085760" cy="32078813"/>
          </a:xfrm>
          <a:prstGeom prst="rect">
            <a:avLst/>
          </a:prstGeom>
        </p:spPr>
        <p:txBody>
          <a:bodyPr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044951" y="31233201"/>
            <a:ext cx="43525440" cy="9655113"/>
          </a:xfrm>
          <a:prstGeom prst="rect">
            <a:avLst/>
          </a:prstGeom>
        </p:spPr>
        <p:txBody>
          <a:bodyPr lIns="127961" tIns="63981" rIns="127961" bIns="63981" anchor="t"/>
          <a:lstStyle>
            <a:lvl1pPr algn="l">
              <a:defRPr sz="56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044951" y="20600622"/>
            <a:ext cx="43525440" cy="10632579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2800"/>
            </a:lvl1pPr>
            <a:lvl2pPr marL="639806" indent="0">
              <a:buNone/>
              <a:defRPr sz="2500"/>
            </a:lvl2pPr>
            <a:lvl3pPr marL="1279611" indent="0">
              <a:buNone/>
              <a:defRPr sz="2200"/>
            </a:lvl3pPr>
            <a:lvl4pPr marL="1919417" indent="0">
              <a:buNone/>
              <a:defRPr sz="2000"/>
            </a:lvl4pPr>
            <a:lvl5pPr marL="2559223" indent="0">
              <a:buNone/>
              <a:defRPr sz="2000"/>
            </a:lvl5pPr>
            <a:lvl6pPr marL="3199028" indent="0">
              <a:buNone/>
              <a:defRPr sz="2000"/>
            </a:lvl6pPr>
            <a:lvl7pPr marL="3838834" indent="0">
              <a:buNone/>
              <a:defRPr sz="2000"/>
            </a:lvl7pPr>
            <a:lvl8pPr marL="4478640" indent="0">
              <a:buNone/>
              <a:defRPr sz="2000"/>
            </a:lvl8pPr>
            <a:lvl9pPr marL="5118445" indent="0">
              <a:buNone/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60320" y="11341067"/>
            <a:ext cx="22900640" cy="320788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745440" y="11341067"/>
            <a:ext cx="22900640" cy="320788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60321" y="10880462"/>
            <a:ext cx="22625051" cy="4533965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3400" b="1"/>
            </a:lvl1pPr>
            <a:lvl2pPr marL="639806" indent="0">
              <a:buNone/>
              <a:defRPr sz="2800" b="1"/>
            </a:lvl2pPr>
            <a:lvl3pPr marL="1279611" indent="0">
              <a:buNone/>
              <a:defRPr sz="2500" b="1"/>
            </a:lvl3pPr>
            <a:lvl4pPr marL="1919417" indent="0">
              <a:buNone/>
              <a:defRPr sz="2200" b="1"/>
            </a:lvl4pPr>
            <a:lvl5pPr marL="2559223" indent="0">
              <a:buNone/>
              <a:defRPr sz="2200" b="1"/>
            </a:lvl5pPr>
            <a:lvl6pPr marL="3199028" indent="0">
              <a:buNone/>
              <a:defRPr sz="2200" b="1"/>
            </a:lvl6pPr>
            <a:lvl7pPr marL="3838834" indent="0">
              <a:buNone/>
              <a:defRPr sz="2200" b="1"/>
            </a:lvl7pPr>
            <a:lvl8pPr marL="4478640" indent="0">
              <a:buNone/>
              <a:defRPr sz="2200" b="1"/>
            </a:lvl8pPr>
            <a:lvl9pPr marL="5118445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60321" y="15414427"/>
            <a:ext cx="22625051" cy="2800545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26012141" y="10880462"/>
            <a:ext cx="22633940" cy="4533965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3400" b="1"/>
            </a:lvl1pPr>
            <a:lvl2pPr marL="639806" indent="0">
              <a:buNone/>
              <a:defRPr sz="2800" b="1"/>
            </a:lvl2pPr>
            <a:lvl3pPr marL="1279611" indent="0">
              <a:buNone/>
              <a:defRPr sz="2500" b="1"/>
            </a:lvl3pPr>
            <a:lvl4pPr marL="1919417" indent="0">
              <a:buNone/>
              <a:defRPr sz="2200" b="1"/>
            </a:lvl4pPr>
            <a:lvl5pPr marL="2559223" indent="0">
              <a:buNone/>
              <a:defRPr sz="2200" b="1"/>
            </a:lvl5pPr>
            <a:lvl6pPr marL="3199028" indent="0">
              <a:buNone/>
              <a:defRPr sz="2200" b="1"/>
            </a:lvl6pPr>
            <a:lvl7pPr marL="3838834" indent="0">
              <a:buNone/>
              <a:defRPr sz="2200" b="1"/>
            </a:lvl7pPr>
            <a:lvl8pPr marL="4478640" indent="0">
              <a:buNone/>
              <a:defRPr sz="2200" b="1"/>
            </a:lvl8pPr>
            <a:lvl9pPr marL="5118445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6012141" y="15414427"/>
            <a:ext cx="22633940" cy="2800545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35595"/>
            <a:ext cx="16846551" cy="8236380"/>
          </a:xfrm>
          <a:prstGeom prst="rect">
            <a:avLst/>
          </a:prstGeom>
        </p:spPr>
        <p:txBody>
          <a:bodyPr lIns="127961" tIns="63981" rIns="127961" bIns="63981"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20280" y="1935595"/>
            <a:ext cx="28625800" cy="41484286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60320" y="10171975"/>
            <a:ext cx="16846551" cy="33247905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2000"/>
            </a:lvl1pPr>
            <a:lvl2pPr marL="639806" indent="0">
              <a:buNone/>
              <a:defRPr sz="1700"/>
            </a:lvl2pPr>
            <a:lvl3pPr marL="1279611" indent="0">
              <a:buNone/>
              <a:defRPr sz="1400"/>
            </a:lvl3pPr>
            <a:lvl4pPr marL="1919417" indent="0">
              <a:buNone/>
              <a:defRPr sz="1300"/>
            </a:lvl4pPr>
            <a:lvl5pPr marL="2559223" indent="0">
              <a:buNone/>
              <a:defRPr sz="1300"/>
            </a:lvl5pPr>
            <a:lvl6pPr marL="3199028" indent="0">
              <a:buNone/>
              <a:defRPr sz="1300"/>
            </a:lvl6pPr>
            <a:lvl7pPr marL="3838834" indent="0">
              <a:buNone/>
              <a:defRPr sz="1300"/>
            </a:lvl7pPr>
            <a:lvl8pPr marL="4478640" indent="0">
              <a:buNone/>
              <a:defRPr sz="1300"/>
            </a:lvl8pPr>
            <a:lvl9pPr marL="5118445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36811" y="34024956"/>
            <a:ext cx="30723840" cy="4015346"/>
          </a:xfrm>
          <a:prstGeom prst="rect">
            <a:avLst/>
          </a:prstGeom>
        </p:spPr>
        <p:txBody>
          <a:bodyPr lIns="127961" tIns="63981" rIns="127961" bIns="63981"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036811" y="4342340"/>
            <a:ext cx="30723840" cy="29163997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4500"/>
            </a:lvl1pPr>
            <a:lvl2pPr marL="639806" indent="0">
              <a:buNone/>
              <a:defRPr sz="3900"/>
            </a:lvl2pPr>
            <a:lvl3pPr marL="1279611" indent="0">
              <a:buNone/>
              <a:defRPr sz="3400"/>
            </a:lvl3pPr>
            <a:lvl4pPr marL="1919417" indent="0">
              <a:buNone/>
              <a:defRPr sz="2800"/>
            </a:lvl4pPr>
            <a:lvl5pPr marL="2559223" indent="0">
              <a:buNone/>
              <a:defRPr sz="2800"/>
            </a:lvl5pPr>
            <a:lvl6pPr marL="3199028" indent="0">
              <a:buNone/>
              <a:defRPr sz="2800"/>
            </a:lvl6pPr>
            <a:lvl7pPr marL="3838834" indent="0">
              <a:buNone/>
              <a:defRPr sz="2800"/>
            </a:lvl7pPr>
            <a:lvl8pPr marL="4478640" indent="0">
              <a:buNone/>
              <a:defRPr sz="2800"/>
            </a:lvl8pPr>
            <a:lvl9pPr marL="5118445" indent="0">
              <a:buNone/>
              <a:defRPr sz="28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0036811" y="38040301"/>
            <a:ext cx="30723840" cy="5704815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2000"/>
            </a:lvl1pPr>
            <a:lvl2pPr marL="639806" indent="0">
              <a:buNone/>
              <a:defRPr sz="1700"/>
            </a:lvl2pPr>
            <a:lvl3pPr marL="1279611" indent="0">
              <a:buNone/>
              <a:defRPr sz="1400"/>
            </a:lvl3pPr>
            <a:lvl4pPr marL="1919417" indent="0">
              <a:buNone/>
              <a:defRPr sz="1300"/>
            </a:lvl4pPr>
            <a:lvl5pPr marL="2559223" indent="0">
              <a:buNone/>
              <a:defRPr sz="1300"/>
            </a:lvl5pPr>
            <a:lvl6pPr marL="3199028" indent="0">
              <a:buNone/>
              <a:defRPr sz="1300"/>
            </a:lvl6pPr>
            <a:lvl7pPr marL="3838834" indent="0">
              <a:buNone/>
              <a:defRPr sz="1300"/>
            </a:lvl7pPr>
            <a:lvl8pPr marL="4478640" indent="0">
              <a:buNone/>
              <a:defRPr sz="1300"/>
            </a:lvl8pPr>
            <a:lvl9pPr marL="5118445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2pPr>
      <a:lvl3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3pPr>
      <a:lvl4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4pPr>
      <a:lvl5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5pPr>
      <a:lvl6pPr marL="639806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6pPr>
      <a:lvl7pPr marL="1279611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7pPr>
      <a:lvl8pPr marL="1919417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8pPr>
      <a:lvl9pPr marL="2559223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9pPr>
    </p:titleStyle>
    <p:bodyStyle>
      <a:lvl1pPr marL="1692275" indent="-1692275" algn="l" defTabSz="4518025" rtl="0" eaLnBrk="0" fontAlgn="base" hangingPunct="0">
        <a:spcBef>
          <a:spcPct val="20000"/>
        </a:spcBef>
        <a:spcAft>
          <a:spcPct val="0"/>
        </a:spcAft>
        <a:buChar char="•"/>
        <a:defRPr sz="15700">
          <a:solidFill>
            <a:schemeClr val="tx1"/>
          </a:solidFill>
          <a:latin typeface="+mn-lt"/>
          <a:ea typeface="+mn-ea"/>
          <a:cs typeface="+mn-cs"/>
        </a:defRPr>
      </a:lvl1pPr>
      <a:lvl2pPr marL="3668713" indent="-1412875" algn="l" defTabSz="4518025" rtl="0" eaLnBrk="0" fontAlgn="base" hangingPunct="0">
        <a:spcBef>
          <a:spcPct val="20000"/>
        </a:spcBef>
        <a:spcAft>
          <a:spcPct val="0"/>
        </a:spcAft>
        <a:buChar char="–"/>
        <a:defRPr sz="13900">
          <a:solidFill>
            <a:schemeClr val="tx1"/>
          </a:solidFill>
          <a:latin typeface="+mn-lt"/>
        </a:defRPr>
      </a:lvl2pPr>
      <a:lvl3pPr marL="5646738" indent="-1127125" algn="l" defTabSz="4518025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</a:defRPr>
      </a:lvl3pPr>
      <a:lvl4pPr marL="7912100" indent="-1135063" algn="l" defTabSz="4518025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</a:defRPr>
      </a:lvl4pPr>
      <a:lvl5pPr marL="10169525" indent="-1127125" algn="l" defTabSz="4518025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5pPr>
      <a:lvl6pPr marL="10810050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6pPr>
      <a:lvl7pPr marL="11449856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7pPr>
      <a:lvl8pPr marL="12089661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8pPr>
      <a:lvl9pPr marL="12729467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06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11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417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223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028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834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640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445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7600" y="3805237"/>
            <a:ext cx="448056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19842" tIns="59920" rIns="119842" bIns="59920" anchor="ctr" anchorCtr="1"/>
          <a:lstStyle/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l-GR" sz="8000" b="1" dirty="0" smtClean="0">
              <a:latin typeface="+mj-lt"/>
            </a:endParaRPr>
          </a:p>
          <a:p>
            <a:pPr algn="ctr">
              <a:defRPr/>
            </a:pPr>
            <a:endParaRPr lang="en-US" sz="8000" b="1" u="sng" dirty="0" smtClean="0">
              <a:latin typeface="+mj-lt"/>
            </a:endParaRPr>
          </a:p>
          <a:p>
            <a:pPr algn="ctr">
              <a:defRPr/>
            </a:pPr>
            <a:endParaRPr lang="el-GR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l-GR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Arial" charset="0"/>
            </a:endParaRPr>
          </a:p>
          <a:p>
            <a:pPr algn="ctr">
              <a:defRPr/>
            </a:pPr>
            <a:endParaRPr lang="en-US" sz="8000" b="1" dirty="0">
              <a:latin typeface="+mj-lt"/>
              <a:cs typeface="Arial" charset="0"/>
            </a:endParaRPr>
          </a:p>
        </p:txBody>
      </p:sp>
      <p:sp>
        <p:nvSpPr>
          <p:cNvPr id="1029" name="Text Box 36"/>
          <p:cNvSpPr txBox="1">
            <a:spLocks noChangeArrowheads="1"/>
          </p:cNvSpPr>
          <p:nvPr/>
        </p:nvSpPr>
        <p:spPr bwMode="auto">
          <a:xfrm>
            <a:off x="26060400" y="11501438"/>
            <a:ext cx="23887113" cy="29946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358291" tIns="358291" rIns="358291" bIns="358291"/>
          <a:lstStyle/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 sz="3400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r>
              <a:rPr lang="el-GR">
                <a:solidFill>
                  <a:schemeClr val="bg1"/>
                </a:solidFill>
                <a:latin typeface="+mj-lt"/>
              </a:rPr>
              <a:t> </a:t>
            </a: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6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30" name="Text Box 40"/>
          <p:cNvSpPr txBox="1">
            <a:spLocks noChangeArrowheads="1"/>
          </p:cNvSpPr>
          <p:nvPr/>
        </p:nvSpPr>
        <p:spPr bwMode="auto">
          <a:xfrm>
            <a:off x="26289000" y="11882437"/>
            <a:ext cx="23469600" cy="6248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358291" tIns="358291" rIns="358291" bIns="358291"/>
          <a:lstStyle/>
          <a:p>
            <a:pPr algn="just" defTabSz="1198563">
              <a:lnSpc>
                <a:spcPct val="110000"/>
              </a:lnSpc>
              <a:defRPr/>
            </a:pPr>
            <a:endParaRPr lang="el-GR" sz="6000" b="1" dirty="0" smtClean="0"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r>
              <a:rPr lang="el-GR" sz="6000" b="1" dirty="0" smtClean="0">
                <a:latin typeface="+mj-lt"/>
              </a:rPr>
              <a:t> </a:t>
            </a:r>
            <a:endParaRPr lang="el-GR" sz="6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3048000" y="35047237"/>
            <a:ext cx="41910000" cy="906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79146" tIns="89573" rIns="179146" bIns="89573"/>
          <a:lstStyle/>
          <a:p>
            <a:pPr algn="just" defTabSz="1790567">
              <a:defRPr/>
            </a:pPr>
            <a:r>
              <a:rPr lang="el-GR" sz="6600" b="1" dirty="0" smtClean="0">
                <a:latin typeface="Arial" pitchFamily="34" charset="0"/>
                <a:cs typeface="Arial" pitchFamily="34" charset="0"/>
              </a:rPr>
              <a:t>Αποτελέσματα: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Στην τελική ανάλυση συμπεριελήφθησαν 378 ασθενείς με 9.369 ημέρες νοσηλείας. Οι 78 ασθενείς (20,6%) ανέπτυξαν CLA-BSI. Τα 30 CLA-BSI εμφανίστηκαν τις πρώτες 5 ημέρες, ενώ τα 48 μετά την 5η ημέρα εισαγωγής του καθετήρα. Η μέση διάρκεια νοσηλείας μέχρι εμφάνισης 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CLA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BSI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ήταν 8,2±5,3 ημέρες και από την εμφάνιση 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CLA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BSI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μέχρι εξόδου και θανάτου 29,6±19,1 και 33,2±23,8 ημέρες. Η αδρή επιπρόσθετη διάρκεια νοσηλείας των CLA-BSI ήταν 18,5 ημέρες (39,4-20,9, p&lt;0,001). Η μέση επιπρόσθετη διάρκεια νοσηλείας των 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CLA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BSI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μετά την εφαρμογή ΜΠΚ ήταν 6,4 ημέρες για το σύνολο των ασθενών με 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CLA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BSI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 και 3,8 και 2,6 ημέρες για τους ασθενείς με 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CLA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BSI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που εξήλθαν και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πέθαναν στη ΜΕΘ.</a:t>
            </a:r>
            <a:endParaRPr lang="el-GR" sz="6600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r>
              <a:rPr lang="el-GR" sz="66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6600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algn="just" defTabSz="1790567">
              <a:defRPr/>
            </a:pP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76"/>
          <p:cNvSpPr txBox="1">
            <a:spLocks noChangeArrowheads="1"/>
          </p:cNvSpPr>
          <p:nvPr/>
        </p:nvSpPr>
        <p:spPr bwMode="auto">
          <a:xfrm>
            <a:off x="37550725" y="7932738"/>
            <a:ext cx="51212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961" tIns="63981" rIns="127961" bIns="63981">
            <a:spAutoFit/>
          </a:bodyPr>
          <a:lstStyle/>
          <a:p>
            <a:pPr defTabSz="1789113">
              <a:spcBef>
                <a:spcPct val="50000"/>
              </a:spcBef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5697200" y="6381928"/>
            <a:ext cx="315468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6600" u="sng" dirty="0" smtClean="0"/>
              <a:t>Α. Καφάζη</a:t>
            </a:r>
            <a:r>
              <a:rPr lang="el-GR" sz="6600" u="sng" baseline="30000" dirty="0" smtClean="0"/>
              <a:t>1</a:t>
            </a:r>
            <a:r>
              <a:rPr lang="el-GR" sz="6600" dirty="0" smtClean="0"/>
              <a:t>, Ι. Παυλοπούλου</a:t>
            </a:r>
            <a:r>
              <a:rPr lang="el-GR" sz="6600" baseline="30000" dirty="0" smtClean="0"/>
              <a:t>2</a:t>
            </a:r>
            <a:r>
              <a:rPr lang="el-GR" sz="6600" dirty="0" smtClean="0"/>
              <a:t>, Ε. Ανδρέου</a:t>
            </a:r>
            <a:r>
              <a:rPr lang="el-GR" sz="6600" baseline="30000" dirty="0" smtClean="0"/>
              <a:t>3</a:t>
            </a:r>
            <a:r>
              <a:rPr lang="el-GR" sz="6600" dirty="0" smtClean="0"/>
              <a:t>, Χ. </a:t>
            </a:r>
            <a:r>
              <a:rPr lang="el-GR" sz="6600" dirty="0" smtClean="0"/>
              <a:t>Στυλιανού</a:t>
            </a:r>
            <a:r>
              <a:rPr lang="el-GR" sz="6600" baseline="30000" dirty="0" smtClean="0"/>
              <a:t>4</a:t>
            </a:r>
            <a:r>
              <a:rPr lang="en-US" sz="6600" dirty="0" smtClean="0"/>
              <a:t>, </a:t>
            </a:r>
            <a:r>
              <a:rPr lang="el-GR" sz="6600" dirty="0" smtClean="0"/>
              <a:t>Ε</a:t>
            </a:r>
            <a:r>
              <a:rPr lang="el-GR" sz="6600" dirty="0" smtClean="0"/>
              <a:t>. Αποστολοπούλου</a:t>
            </a:r>
            <a:r>
              <a:rPr lang="el-GR" sz="6600" baseline="30000" dirty="0" smtClean="0"/>
              <a:t>2</a:t>
            </a:r>
            <a:endParaRPr lang="el-GR" sz="6600" dirty="0" smtClean="0"/>
          </a:p>
          <a:p>
            <a:pPr algn="ctr"/>
            <a:r>
              <a:rPr lang="el-GR" sz="6600" baseline="30000" dirty="0" smtClean="0"/>
              <a:t>1 </a:t>
            </a:r>
            <a:r>
              <a:rPr lang="el-GR" sz="6600" dirty="0" err="1" smtClean="0"/>
              <a:t>Ευρωκλινική</a:t>
            </a:r>
            <a:r>
              <a:rPr lang="el-GR" sz="6600" dirty="0" smtClean="0"/>
              <a:t> Αθηνών, Τμήμα Νοσηλευτικής ΕΚΠΑ</a:t>
            </a:r>
            <a:r>
              <a:rPr lang="el-GR" sz="6600" baseline="30000" dirty="0" smtClean="0"/>
              <a:t/>
            </a:r>
            <a:br>
              <a:rPr lang="el-GR" sz="6600" baseline="30000" dirty="0" smtClean="0"/>
            </a:br>
            <a:r>
              <a:rPr lang="el-GR" sz="6600" baseline="30000" dirty="0" smtClean="0"/>
              <a:t>2 </a:t>
            </a:r>
            <a:r>
              <a:rPr lang="el-GR" sz="6600" dirty="0" smtClean="0"/>
              <a:t>Τμήμα Νοσηλευτικής ΕΚΠΑ</a:t>
            </a:r>
            <a:br>
              <a:rPr lang="el-GR" sz="6600" dirty="0" smtClean="0"/>
            </a:br>
            <a:r>
              <a:rPr lang="el-GR" sz="6600" baseline="30000" dirty="0" smtClean="0"/>
              <a:t>3</a:t>
            </a:r>
            <a:r>
              <a:rPr lang="el-GR" sz="6600" dirty="0" smtClean="0"/>
              <a:t> Γενικό Νοσοκομείο Νίκαιας Πειραιά «Άγιος Παντελεήμων», </a:t>
            </a:r>
            <a:r>
              <a:rPr lang="el-GR" sz="6600" baseline="30000" dirty="0" smtClean="0"/>
              <a:t> </a:t>
            </a:r>
            <a:r>
              <a:rPr lang="el-GR" sz="6600" dirty="0" smtClean="0"/>
              <a:t>Τμήμα Νοσηλευτικής ΕΚΠΑ</a:t>
            </a:r>
            <a:br>
              <a:rPr lang="el-GR" sz="6600" dirty="0" smtClean="0"/>
            </a:br>
            <a:r>
              <a:rPr lang="el-GR" sz="6600" dirty="0" smtClean="0"/>
              <a:t> </a:t>
            </a:r>
            <a:r>
              <a:rPr lang="el-GR" sz="6600" baseline="30000" dirty="0" smtClean="0"/>
              <a:t>4</a:t>
            </a:r>
            <a:r>
              <a:rPr lang="el-GR" sz="6600" dirty="0" smtClean="0"/>
              <a:t>Νοσηλευτικό Ίδρυμα Μετοχικού Ταμείου Στρατού, Τμήμα Νοσηλευτικής ΠΑΔΑ</a:t>
            </a:r>
          </a:p>
          <a:p>
            <a:pPr algn="ctr">
              <a:defRPr/>
            </a:pPr>
            <a:endParaRPr lang="el-GR" sz="6600" b="1" dirty="0" smtClean="0">
              <a:latin typeface="+mj-lt"/>
            </a:endParaRPr>
          </a:p>
        </p:txBody>
      </p:sp>
      <p:sp>
        <p:nvSpPr>
          <p:cNvPr id="3074" name="AutoShape 2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76" name="AutoShape 4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78" name="AutoShape 6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0" name="AutoShape 8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" y="44191237"/>
            <a:ext cx="48844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6600" b="1" dirty="0" smtClean="0">
                <a:latin typeface="Arial" pitchFamily="34" charset="0"/>
                <a:cs typeface="Arial" pitchFamily="34" charset="0"/>
              </a:rPr>
              <a:t>Συμπεράσματα: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Η αγνόηση της </a:t>
            </a:r>
            <a:r>
              <a:rPr lang="el-GR" sz="6600" dirty="0" err="1" smtClean="0">
                <a:latin typeface="Arial" pitchFamily="34" charset="0"/>
                <a:cs typeface="Arial" pitchFamily="34" charset="0"/>
              </a:rPr>
              <a:t>χρονοεξαρτώμενης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 μεροληψίας μπορεί να οδηγήσει σε υπερεκτίμηση της επιπρόσθετης διάρκειας νοσηλείας των CLA-BSI.</a:t>
            </a:r>
            <a:r>
              <a:rPr lang="el-GR" sz="6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383000" y="1097042"/>
            <a:ext cx="30784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8000" b="1" dirty="0" smtClean="0"/>
              <a:t>ΕΠΙΔΡΑΣΗ ΤΗΣ ΒΑΚΤΗΡΙΑΙΜΙΑΣ ΣΧΕΤΙΖΟΜΕΝΗΣ ΜΕ ΚΕΝΤΡΙΚΗ ΓΡΑΜΜΗ ΣΤΗ ΔΙΑΡΚΕΙΑ ΝΟΣΗΛΕΙΑΣ ΤΩΝ ΑΣΘΕΝΩΝ ΤΗΣ ΜΕΘ: ΜΙΑ ΠΡΟΣΕΓΓΙΣΗ ΠΟΛΛΑΠΛΩΝ  ΚΑΤΑΣΤΑΣΕΩΝ</a:t>
            </a:r>
            <a:endParaRPr lang="el-GR" sz="8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66800" y="16683037"/>
            <a:ext cx="24765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Εισαγωγή</a:t>
            </a: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l-GR" sz="6600" dirty="0" smtClean="0"/>
              <a:t>Τα μοντέλα πολλαπλών καταστάσεων (ΜΠΚ) λαμβάνουν υπόψη τον χρόνο εμφάνισης της λοίμωξης για την αποφυγή της </a:t>
            </a:r>
            <a:r>
              <a:rPr lang="el-GR" sz="6600" dirty="0" err="1" smtClean="0"/>
              <a:t>χρονοεξαρτώμενης</a:t>
            </a:r>
            <a:r>
              <a:rPr lang="el-GR" sz="6600" dirty="0" smtClean="0"/>
              <a:t> μεροληψίας.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508200" y="16261853"/>
            <a:ext cx="22174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Σκοπός: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Διερεύνηση της επίδρασης της βακτηριαιμίας που σχετίζεται με κεντρική γραμμή (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Central Line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Associated Bloodstream Infection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CLA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BSI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) στη διάρκεια νοσηλείας ασθενών της ΜΕΘ.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447800" y="21788437"/>
            <a:ext cx="24688800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6600" b="1" dirty="0" smtClean="0">
                <a:latin typeface="Arial" pitchFamily="34" charset="0"/>
                <a:cs typeface="Arial" pitchFamily="34" charset="0"/>
              </a:rPr>
              <a:t>Υλικό-Μέθοδοι: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Πραγματοποιήθηκε προοπτική μελέτη επιτήρησης για διάστημα δύο ετών σε τέσσερις  ΜΕΘ της Αττικής. Οι 122 ασθενείς με λοίμωξη εισαγωγής εξαιρέθηκαν από τη μελέτη. Η μέση επιπρόσθετη διάρκεια νοσηλείας υπολογίστηκε βάσει ΜΠΚ (Εικόνα 1): </a:t>
            </a:r>
            <a:endParaRPr lang="el-GR" sz="6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l-GR" sz="6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6600" dirty="0" smtClean="0">
                <a:latin typeface="Arial" pitchFamily="34" charset="0"/>
                <a:cs typeface="Arial" pitchFamily="34" charset="0"/>
              </a:rPr>
              <a:t>Στο σύνολο των ασθενών με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CLA-BSI</a:t>
            </a:r>
          </a:p>
          <a:p>
            <a:pPr algn="just"/>
            <a:endParaRPr lang="el-GR" sz="6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6600" dirty="0" smtClean="0">
                <a:latin typeface="Arial" pitchFamily="34" charset="0"/>
                <a:cs typeface="Arial" pitchFamily="34" charset="0"/>
              </a:rPr>
              <a:t>Στους ασθενείς με CLA-BSI που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εξήλθαν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ζωντανοί</a:t>
            </a:r>
          </a:p>
          <a:p>
            <a:pPr algn="just"/>
            <a:endParaRPr lang="el-GR" sz="6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6600" dirty="0" smtClean="0">
                <a:latin typeface="Arial" pitchFamily="34" charset="0"/>
                <a:cs typeface="Arial" pitchFamily="34" charset="0"/>
              </a:rPr>
              <a:t>Στους ασθενείς με CLA-BSI που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πέθαναν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στη ΜΕΘ</a:t>
            </a:r>
            <a:endParaRPr lang="el-GR" sz="6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l-GR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711869" y="33218437"/>
            <a:ext cx="168651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Εικόνα 1. Μοντέλο πολλαπλών καταστάσεων</a:t>
            </a: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el-G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82" name="AutoShape 10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4" name="AutoShape 12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6" name="AutoShape 14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8" name="AutoShape 16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5" name="AutoShape 3" descr="VAP, VAC, IVAC and Ventilator-Associated Events: The Need for Objectivity  for Surveillance - HealthManagement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77" name="AutoShape 5" descr="VAP, VAC, IVAC and Ventilator-Associated Events: The Need for Objectivity  for Surveillance - HealthManagement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8" name="27 - Εικόνα"/>
          <p:cNvPicPr/>
          <p:nvPr/>
        </p:nvPicPr>
        <p:blipFill>
          <a:blip r:embed="rId3" cstate="print"/>
          <a:srcRect b="3912"/>
          <a:stretch>
            <a:fillRect/>
          </a:stretch>
        </p:blipFill>
        <p:spPr bwMode="auto">
          <a:xfrm>
            <a:off x="27813000" y="21178837"/>
            <a:ext cx="21640800" cy="118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portance of Infection Prevention from CLABSI and Use of Care Bundle  Checkl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15163800" cy="16149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2696</TotalTime>
  <Words>318</Words>
  <Application>Microsoft Office PowerPoint</Application>
  <PresentationFormat>Προσαρμογή</PresentationFormat>
  <Paragraphs>89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Default Design</vt:lpstr>
      <vt:lpstr>Διαφάνεια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user</cp:lastModifiedBy>
  <cp:revision>168</cp:revision>
  <cp:lastPrinted>2000-08-03T00:31:24Z</cp:lastPrinted>
  <dcterms:created xsi:type="dcterms:W3CDTF">2000-02-09T15:01:13Z</dcterms:created>
  <dcterms:modified xsi:type="dcterms:W3CDTF">2023-10-28T15:52:15Z</dcterms:modified>
</cp:coreProperties>
</file>