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51206400" cy="48606075"/>
  <p:notesSz cx="9239250" cy="67167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+mn-ea"/>
        <a:cs typeface="+mn-cs"/>
      </a:defRPr>
    </a:lvl1pPr>
    <a:lvl2pPr marL="639763" indent="-182563" algn="l" rtl="0" eaLnBrk="0" fontAlgn="base" hangingPunct="0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+mn-ea"/>
        <a:cs typeface="+mn-cs"/>
      </a:defRPr>
    </a:lvl2pPr>
    <a:lvl3pPr marL="1279525" indent="-365125" algn="l" rtl="0" eaLnBrk="0" fontAlgn="base" hangingPunct="0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+mn-ea"/>
        <a:cs typeface="+mn-cs"/>
      </a:defRPr>
    </a:lvl3pPr>
    <a:lvl4pPr marL="1919288" indent="-547688" algn="l" rtl="0" eaLnBrk="0" fontAlgn="base" hangingPunct="0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+mn-ea"/>
        <a:cs typeface="+mn-cs"/>
      </a:defRPr>
    </a:lvl4pPr>
    <a:lvl5pPr marL="2559050" indent="-730250" algn="l" rtl="0" eaLnBrk="0" fontAlgn="base" hangingPunct="0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006666"/>
    <a:srgbClr val="500000"/>
    <a:srgbClr val="800000"/>
    <a:srgbClr val="003366"/>
    <a:srgbClr val="FFFF99"/>
    <a:srgbClr val="FFFF66"/>
    <a:srgbClr val="990000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Στυλ με θέμα 2 - Έμφαση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Στυλ με θέμα 2 - Έμφαση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Στυλ με θέμα 1 - Έμφαση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Στυλ με θέμα 1 - Έμφαση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302" autoAdjust="0"/>
    <p:restoredTop sz="94660"/>
  </p:normalViewPr>
  <p:slideViewPr>
    <p:cSldViewPr>
      <p:cViewPr>
        <p:scale>
          <a:sx n="20" d="100"/>
          <a:sy n="20" d="100"/>
        </p:scale>
        <p:origin x="-1422" y="2052"/>
      </p:cViewPr>
      <p:guideLst>
        <p:guide orient="horz" pos="7229"/>
        <p:guide pos="13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116"/>
        <p:guide pos="290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729" cy="33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4338" y="0"/>
            <a:ext cx="4002728" cy="33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79724"/>
            <a:ext cx="4002729" cy="33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4338" y="6379724"/>
            <a:ext cx="4002728" cy="33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298DDD0-C301-4973-9F23-9E96C774435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83075" cy="332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40888" y="0"/>
            <a:ext cx="3983075" cy="332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0250" y="498475"/>
            <a:ext cx="2682875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7813" y="3212943"/>
            <a:ext cx="6708337" cy="2991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70491"/>
            <a:ext cx="3983075" cy="332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40888" y="6370491"/>
            <a:ext cx="3983075" cy="332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BD7C257-9A6B-4B2C-B8E5-1E8896888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39763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7952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91928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55905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199028" algn="l" defTabSz="127961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38834" algn="l" defTabSz="127961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78640" algn="l" defTabSz="127961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18445" algn="l" defTabSz="127961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4FF1C7-A2FE-4C5B-BBA7-6BE66C93301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840480" y="15099740"/>
            <a:ext cx="43525440" cy="10418099"/>
          </a:xfrm>
          <a:prstGeom prst="rect">
            <a:avLst/>
          </a:prstGeom>
        </p:spPr>
        <p:txBody>
          <a:bodyPr lIns="127961" tIns="63981" rIns="127961" bIns="63981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680960" y="27543092"/>
            <a:ext cx="35844480" cy="12422256"/>
          </a:xfrm>
          <a:prstGeom prst="rect">
            <a:avLst/>
          </a:prstGeom>
        </p:spPr>
        <p:txBody>
          <a:bodyPr lIns="127961" tIns="63981" rIns="127961" bIns="63981"/>
          <a:lstStyle>
            <a:lvl1pPr marL="0" indent="0" algn="ctr">
              <a:buNone/>
              <a:defRPr/>
            </a:lvl1pPr>
            <a:lvl2pPr marL="639806" indent="0" algn="ctr">
              <a:buNone/>
              <a:defRPr/>
            </a:lvl2pPr>
            <a:lvl3pPr marL="1279611" indent="0" algn="ctr">
              <a:buNone/>
              <a:defRPr/>
            </a:lvl3pPr>
            <a:lvl4pPr marL="1919417" indent="0" algn="ctr">
              <a:buNone/>
              <a:defRPr/>
            </a:lvl4pPr>
            <a:lvl5pPr marL="2559223" indent="0" algn="ctr">
              <a:buNone/>
              <a:defRPr/>
            </a:lvl5pPr>
            <a:lvl6pPr marL="3199028" indent="0" algn="ctr">
              <a:buNone/>
              <a:defRPr/>
            </a:lvl6pPr>
            <a:lvl7pPr marL="3838834" indent="0" algn="ctr">
              <a:buNone/>
              <a:defRPr/>
            </a:lvl7pPr>
            <a:lvl8pPr marL="4478640" indent="0" algn="ctr">
              <a:buNone/>
              <a:defRPr/>
            </a:lvl8pPr>
            <a:lvl9pPr marL="5118445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60320" y="1946142"/>
            <a:ext cx="46085760" cy="8101013"/>
          </a:xfrm>
          <a:prstGeom prst="rect">
            <a:avLst/>
          </a:prstGeom>
        </p:spPr>
        <p:txBody>
          <a:bodyPr lIns="127961" tIns="63981" rIns="127961" bIns="63981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2560320" y="11341067"/>
            <a:ext cx="46085760" cy="32078813"/>
          </a:xfrm>
          <a:prstGeom prst="rect">
            <a:avLst/>
          </a:prstGeom>
        </p:spPr>
        <p:txBody>
          <a:bodyPr vert="eaVert" lIns="127961" tIns="63981" rIns="127961" bIns="63981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37124640" y="1946142"/>
            <a:ext cx="11521440" cy="41473738"/>
          </a:xfrm>
          <a:prstGeom prst="rect">
            <a:avLst/>
          </a:prstGeom>
        </p:spPr>
        <p:txBody>
          <a:bodyPr vert="eaVert" lIns="127961" tIns="63981" rIns="127961" bIns="63981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2560320" y="1946142"/>
            <a:ext cx="34279840" cy="41473738"/>
          </a:xfrm>
          <a:prstGeom prst="rect">
            <a:avLst/>
          </a:prstGeom>
        </p:spPr>
        <p:txBody>
          <a:bodyPr vert="eaVert" lIns="127961" tIns="63981" rIns="127961" bIns="63981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60320" y="1946142"/>
            <a:ext cx="46085760" cy="8101013"/>
          </a:xfrm>
          <a:prstGeom prst="rect">
            <a:avLst/>
          </a:prstGeom>
        </p:spPr>
        <p:txBody>
          <a:bodyPr lIns="127961" tIns="63981" rIns="127961" bIns="63981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60320" y="11341067"/>
            <a:ext cx="46085760" cy="32078813"/>
          </a:xfrm>
          <a:prstGeom prst="rect">
            <a:avLst/>
          </a:prstGeom>
        </p:spPr>
        <p:txBody>
          <a:bodyPr lIns="127961" tIns="63981" rIns="127961" bIns="63981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044951" y="31233201"/>
            <a:ext cx="43525440" cy="9655113"/>
          </a:xfrm>
          <a:prstGeom prst="rect">
            <a:avLst/>
          </a:prstGeom>
        </p:spPr>
        <p:txBody>
          <a:bodyPr lIns="127961" tIns="63981" rIns="127961" bIns="63981" anchor="t"/>
          <a:lstStyle>
            <a:lvl1pPr algn="l">
              <a:defRPr sz="56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044951" y="20600622"/>
            <a:ext cx="43525440" cy="10632579"/>
          </a:xfrm>
          <a:prstGeom prst="rect">
            <a:avLst/>
          </a:prstGeom>
        </p:spPr>
        <p:txBody>
          <a:bodyPr lIns="127961" tIns="63981" rIns="127961" bIns="63981" anchor="b"/>
          <a:lstStyle>
            <a:lvl1pPr marL="0" indent="0">
              <a:buNone/>
              <a:defRPr sz="2800"/>
            </a:lvl1pPr>
            <a:lvl2pPr marL="639806" indent="0">
              <a:buNone/>
              <a:defRPr sz="2500"/>
            </a:lvl2pPr>
            <a:lvl3pPr marL="1279611" indent="0">
              <a:buNone/>
              <a:defRPr sz="2200"/>
            </a:lvl3pPr>
            <a:lvl4pPr marL="1919417" indent="0">
              <a:buNone/>
              <a:defRPr sz="2000"/>
            </a:lvl4pPr>
            <a:lvl5pPr marL="2559223" indent="0">
              <a:buNone/>
              <a:defRPr sz="2000"/>
            </a:lvl5pPr>
            <a:lvl6pPr marL="3199028" indent="0">
              <a:buNone/>
              <a:defRPr sz="2000"/>
            </a:lvl6pPr>
            <a:lvl7pPr marL="3838834" indent="0">
              <a:buNone/>
              <a:defRPr sz="2000"/>
            </a:lvl7pPr>
            <a:lvl8pPr marL="4478640" indent="0">
              <a:buNone/>
              <a:defRPr sz="2000"/>
            </a:lvl8pPr>
            <a:lvl9pPr marL="5118445" indent="0">
              <a:buNone/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60320" y="1946142"/>
            <a:ext cx="46085760" cy="8101013"/>
          </a:xfrm>
          <a:prstGeom prst="rect">
            <a:avLst/>
          </a:prstGeom>
        </p:spPr>
        <p:txBody>
          <a:bodyPr lIns="127961" tIns="63981" rIns="127961" bIns="63981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560320" y="11341067"/>
            <a:ext cx="22900640" cy="32078813"/>
          </a:xfrm>
          <a:prstGeom prst="rect">
            <a:avLst/>
          </a:prstGeom>
        </p:spPr>
        <p:txBody>
          <a:bodyPr lIns="127961" tIns="63981" rIns="127961" bIns="63981"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25745440" y="11341067"/>
            <a:ext cx="22900640" cy="32078813"/>
          </a:xfrm>
          <a:prstGeom prst="rect">
            <a:avLst/>
          </a:prstGeom>
        </p:spPr>
        <p:txBody>
          <a:bodyPr lIns="127961" tIns="63981" rIns="127961" bIns="63981"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60320" y="1946142"/>
            <a:ext cx="46085760" cy="8101013"/>
          </a:xfrm>
          <a:prstGeom prst="rect">
            <a:avLst/>
          </a:prstGeom>
        </p:spPr>
        <p:txBody>
          <a:bodyPr lIns="127961" tIns="63981" rIns="127961" bIns="63981"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60321" y="10880462"/>
            <a:ext cx="22625051" cy="4533965"/>
          </a:xfrm>
          <a:prstGeom prst="rect">
            <a:avLst/>
          </a:prstGeom>
        </p:spPr>
        <p:txBody>
          <a:bodyPr lIns="127961" tIns="63981" rIns="127961" bIns="63981" anchor="b"/>
          <a:lstStyle>
            <a:lvl1pPr marL="0" indent="0">
              <a:buNone/>
              <a:defRPr sz="3400" b="1"/>
            </a:lvl1pPr>
            <a:lvl2pPr marL="639806" indent="0">
              <a:buNone/>
              <a:defRPr sz="2800" b="1"/>
            </a:lvl2pPr>
            <a:lvl3pPr marL="1279611" indent="0">
              <a:buNone/>
              <a:defRPr sz="2500" b="1"/>
            </a:lvl3pPr>
            <a:lvl4pPr marL="1919417" indent="0">
              <a:buNone/>
              <a:defRPr sz="2200" b="1"/>
            </a:lvl4pPr>
            <a:lvl5pPr marL="2559223" indent="0">
              <a:buNone/>
              <a:defRPr sz="2200" b="1"/>
            </a:lvl5pPr>
            <a:lvl6pPr marL="3199028" indent="0">
              <a:buNone/>
              <a:defRPr sz="2200" b="1"/>
            </a:lvl6pPr>
            <a:lvl7pPr marL="3838834" indent="0">
              <a:buNone/>
              <a:defRPr sz="2200" b="1"/>
            </a:lvl7pPr>
            <a:lvl8pPr marL="4478640" indent="0">
              <a:buNone/>
              <a:defRPr sz="2200" b="1"/>
            </a:lvl8pPr>
            <a:lvl9pPr marL="5118445" indent="0">
              <a:buNone/>
              <a:defRPr sz="22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2560321" y="15414427"/>
            <a:ext cx="22625051" cy="28005453"/>
          </a:xfrm>
          <a:prstGeom prst="rect">
            <a:avLst/>
          </a:prstGeom>
        </p:spPr>
        <p:txBody>
          <a:bodyPr lIns="127961" tIns="63981" rIns="127961" bIns="63981"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26012141" y="10880462"/>
            <a:ext cx="22633940" cy="4533965"/>
          </a:xfrm>
          <a:prstGeom prst="rect">
            <a:avLst/>
          </a:prstGeom>
        </p:spPr>
        <p:txBody>
          <a:bodyPr lIns="127961" tIns="63981" rIns="127961" bIns="63981" anchor="b"/>
          <a:lstStyle>
            <a:lvl1pPr marL="0" indent="0">
              <a:buNone/>
              <a:defRPr sz="3400" b="1"/>
            </a:lvl1pPr>
            <a:lvl2pPr marL="639806" indent="0">
              <a:buNone/>
              <a:defRPr sz="2800" b="1"/>
            </a:lvl2pPr>
            <a:lvl3pPr marL="1279611" indent="0">
              <a:buNone/>
              <a:defRPr sz="2500" b="1"/>
            </a:lvl3pPr>
            <a:lvl4pPr marL="1919417" indent="0">
              <a:buNone/>
              <a:defRPr sz="2200" b="1"/>
            </a:lvl4pPr>
            <a:lvl5pPr marL="2559223" indent="0">
              <a:buNone/>
              <a:defRPr sz="2200" b="1"/>
            </a:lvl5pPr>
            <a:lvl6pPr marL="3199028" indent="0">
              <a:buNone/>
              <a:defRPr sz="2200" b="1"/>
            </a:lvl6pPr>
            <a:lvl7pPr marL="3838834" indent="0">
              <a:buNone/>
              <a:defRPr sz="2200" b="1"/>
            </a:lvl7pPr>
            <a:lvl8pPr marL="4478640" indent="0">
              <a:buNone/>
              <a:defRPr sz="2200" b="1"/>
            </a:lvl8pPr>
            <a:lvl9pPr marL="5118445" indent="0">
              <a:buNone/>
              <a:defRPr sz="22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6012141" y="15414427"/>
            <a:ext cx="22633940" cy="28005453"/>
          </a:xfrm>
          <a:prstGeom prst="rect">
            <a:avLst/>
          </a:prstGeom>
        </p:spPr>
        <p:txBody>
          <a:bodyPr lIns="127961" tIns="63981" rIns="127961" bIns="63981"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60320" y="1946142"/>
            <a:ext cx="46085760" cy="8101013"/>
          </a:xfrm>
          <a:prstGeom prst="rect">
            <a:avLst/>
          </a:prstGeom>
        </p:spPr>
        <p:txBody>
          <a:bodyPr lIns="127961" tIns="63981" rIns="127961" bIns="63981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60320" y="1935595"/>
            <a:ext cx="16846551" cy="8236380"/>
          </a:xfrm>
          <a:prstGeom prst="rect">
            <a:avLst/>
          </a:prstGeom>
        </p:spPr>
        <p:txBody>
          <a:bodyPr lIns="127961" tIns="63981" rIns="127961" bIns="63981" anchor="b"/>
          <a:lstStyle>
            <a:lvl1pPr algn="l">
              <a:defRPr sz="28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0020280" y="1935595"/>
            <a:ext cx="28625800" cy="41484286"/>
          </a:xfrm>
          <a:prstGeom prst="rect">
            <a:avLst/>
          </a:prstGeom>
        </p:spPr>
        <p:txBody>
          <a:bodyPr lIns="127961" tIns="63981" rIns="127961" bIns="63981"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560320" y="10171975"/>
            <a:ext cx="16846551" cy="33247905"/>
          </a:xfrm>
          <a:prstGeom prst="rect">
            <a:avLst/>
          </a:prstGeom>
        </p:spPr>
        <p:txBody>
          <a:bodyPr lIns="127961" tIns="63981" rIns="127961" bIns="63981"/>
          <a:lstStyle>
            <a:lvl1pPr marL="0" indent="0">
              <a:buNone/>
              <a:defRPr sz="2000"/>
            </a:lvl1pPr>
            <a:lvl2pPr marL="639806" indent="0">
              <a:buNone/>
              <a:defRPr sz="1700"/>
            </a:lvl2pPr>
            <a:lvl3pPr marL="1279611" indent="0">
              <a:buNone/>
              <a:defRPr sz="1400"/>
            </a:lvl3pPr>
            <a:lvl4pPr marL="1919417" indent="0">
              <a:buNone/>
              <a:defRPr sz="1300"/>
            </a:lvl4pPr>
            <a:lvl5pPr marL="2559223" indent="0">
              <a:buNone/>
              <a:defRPr sz="1300"/>
            </a:lvl5pPr>
            <a:lvl6pPr marL="3199028" indent="0">
              <a:buNone/>
              <a:defRPr sz="1300"/>
            </a:lvl6pPr>
            <a:lvl7pPr marL="3838834" indent="0">
              <a:buNone/>
              <a:defRPr sz="1300"/>
            </a:lvl7pPr>
            <a:lvl8pPr marL="4478640" indent="0">
              <a:buNone/>
              <a:defRPr sz="1300"/>
            </a:lvl8pPr>
            <a:lvl9pPr marL="5118445" indent="0">
              <a:buNone/>
              <a:defRPr sz="13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036811" y="34024956"/>
            <a:ext cx="30723840" cy="4015346"/>
          </a:xfrm>
          <a:prstGeom prst="rect">
            <a:avLst/>
          </a:prstGeom>
        </p:spPr>
        <p:txBody>
          <a:bodyPr lIns="127961" tIns="63981" rIns="127961" bIns="63981" anchor="b"/>
          <a:lstStyle>
            <a:lvl1pPr algn="l">
              <a:defRPr sz="28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0036811" y="4342340"/>
            <a:ext cx="30723840" cy="29163997"/>
          </a:xfrm>
          <a:prstGeom prst="rect">
            <a:avLst/>
          </a:prstGeom>
        </p:spPr>
        <p:txBody>
          <a:bodyPr lIns="127961" tIns="63981" rIns="127961" bIns="63981"/>
          <a:lstStyle>
            <a:lvl1pPr marL="0" indent="0">
              <a:buNone/>
              <a:defRPr sz="4500"/>
            </a:lvl1pPr>
            <a:lvl2pPr marL="639806" indent="0">
              <a:buNone/>
              <a:defRPr sz="3900"/>
            </a:lvl2pPr>
            <a:lvl3pPr marL="1279611" indent="0">
              <a:buNone/>
              <a:defRPr sz="3400"/>
            </a:lvl3pPr>
            <a:lvl4pPr marL="1919417" indent="0">
              <a:buNone/>
              <a:defRPr sz="2800"/>
            </a:lvl4pPr>
            <a:lvl5pPr marL="2559223" indent="0">
              <a:buNone/>
              <a:defRPr sz="2800"/>
            </a:lvl5pPr>
            <a:lvl6pPr marL="3199028" indent="0">
              <a:buNone/>
              <a:defRPr sz="2800"/>
            </a:lvl6pPr>
            <a:lvl7pPr marL="3838834" indent="0">
              <a:buNone/>
              <a:defRPr sz="2800"/>
            </a:lvl7pPr>
            <a:lvl8pPr marL="4478640" indent="0">
              <a:buNone/>
              <a:defRPr sz="2800"/>
            </a:lvl8pPr>
            <a:lvl9pPr marL="5118445" indent="0">
              <a:buNone/>
              <a:defRPr sz="28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0036811" y="38040301"/>
            <a:ext cx="30723840" cy="5704815"/>
          </a:xfrm>
          <a:prstGeom prst="rect">
            <a:avLst/>
          </a:prstGeom>
        </p:spPr>
        <p:txBody>
          <a:bodyPr lIns="127961" tIns="63981" rIns="127961" bIns="63981"/>
          <a:lstStyle>
            <a:lvl1pPr marL="0" indent="0">
              <a:buNone/>
              <a:defRPr sz="2000"/>
            </a:lvl1pPr>
            <a:lvl2pPr marL="639806" indent="0">
              <a:buNone/>
              <a:defRPr sz="1700"/>
            </a:lvl2pPr>
            <a:lvl3pPr marL="1279611" indent="0">
              <a:buNone/>
              <a:defRPr sz="1400"/>
            </a:lvl3pPr>
            <a:lvl4pPr marL="1919417" indent="0">
              <a:buNone/>
              <a:defRPr sz="1300"/>
            </a:lvl4pPr>
            <a:lvl5pPr marL="2559223" indent="0">
              <a:buNone/>
              <a:defRPr sz="1300"/>
            </a:lvl5pPr>
            <a:lvl6pPr marL="3199028" indent="0">
              <a:buNone/>
              <a:defRPr sz="1300"/>
            </a:lvl6pPr>
            <a:lvl7pPr marL="3838834" indent="0">
              <a:buNone/>
              <a:defRPr sz="1300"/>
            </a:lvl7pPr>
            <a:lvl8pPr marL="4478640" indent="0">
              <a:buNone/>
              <a:defRPr sz="1300"/>
            </a:lvl8pPr>
            <a:lvl9pPr marL="5118445" indent="0">
              <a:buNone/>
              <a:defRPr sz="13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chemeClr val="accent6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18025" rtl="0" eaLnBrk="0" fontAlgn="base" hangingPunct="0">
        <a:spcBef>
          <a:spcPct val="0"/>
        </a:spcBef>
        <a:spcAft>
          <a:spcPct val="0"/>
        </a:spcAft>
        <a:defRPr sz="21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518025" rtl="0" eaLnBrk="0" fontAlgn="base" hangingPunct="0">
        <a:spcBef>
          <a:spcPct val="0"/>
        </a:spcBef>
        <a:spcAft>
          <a:spcPct val="0"/>
        </a:spcAft>
        <a:defRPr sz="21700">
          <a:solidFill>
            <a:schemeClr val="tx2"/>
          </a:solidFill>
          <a:latin typeface="Times New Roman" pitchFamily="18" charset="0"/>
        </a:defRPr>
      </a:lvl2pPr>
      <a:lvl3pPr algn="ctr" defTabSz="4518025" rtl="0" eaLnBrk="0" fontAlgn="base" hangingPunct="0">
        <a:spcBef>
          <a:spcPct val="0"/>
        </a:spcBef>
        <a:spcAft>
          <a:spcPct val="0"/>
        </a:spcAft>
        <a:defRPr sz="21700">
          <a:solidFill>
            <a:schemeClr val="tx2"/>
          </a:solidFill>
          <a:latin typeface="Times New Roman" pitchFamily="18" charset="0"/>
        </a:defRPr>
      </a:lvl3pPr>
      <a:lvl4pPr algn="ctr" defTabSz="4518025" rtl="0" eaLnBrk="0" fontAlgn="base" hangingPunct="0">
        <a:spcBef>
          <a:spcPct val="0"/>
        </a:spcBef>
        <a:spcAft>
          <a:spcPct val="0"/>
        </a:spcAft>
        <a:defRPr sz="21700">
          <a:solidFill>
            <a:schemeClr val="tx2"/>
          </a:solidFill>
          <a:latin typeface="Times New Roman" pitchFamily="18" charset="0"/>
        </a:defRPr>
      </a:lvl4pPr>
      <a:lvl5pPr algn="ctr" defTabSz="4518025" rtl="0" eaLnBrk="0" fontAlgn="base" hangingPunct="0">
        <a:spcBef>
          <a:spcPct val="0"/>
        </a:spcBef>
        <a:spcAft>
          <a:spcPct val="0"/>
        </a:spcAft>
        <a:defRPr sz="21700">
          <a:solidFill>
            <a:schemeClr val="tx2"/>
          </a:solidFill>
          <a:latin typeface="Times New Roman" pitchFamily="18" charset="0"/>
        </a:defRPr>
      </a:lvl5pPr>
      <a:lvl6pPr marL="639806" algn="ctr" defTabSz="4518628" rtl="0" eaLnBrk="0" fontAlgn="base" hangingPunct="0">
        <a:spcBef>
          <a:spcPct val="0"/>
        </a:spcBef>
        <a:spcAft>
          <a:spcPct val="0"/>
        </a:spcAft>
        <a:defRPr sz="21700">
          <a:solidFill>
            <a:schemeClr val="tx2"/>
          </a:solidFill>
          <a:latin typeface="Times New Roman" pitchFamily="18" charset="0"/>
        </a:defRPr>
      </a:lvl6pPr>
      <a:lvl7pPr marL="1279611" algn="ctr" defTabSz="4518628" rtl="0" eaLnBrk="0" fontAlgn="base" hangingPunct="0">
        <a:spcBef>
          <a:spcPct val="0"/>
        </a:spcBef>
        <a:spcAft>
          <a:spcPct val="0"/>
        </a:spcAft>
        <a:defRPr sz="21700">
          <a:solidFill>
            <a:schemeClr val="tx2"/>
          </a:solidFill>
          <a:latin typeface="Times New Roman" pitchFamily="18" charset="0"/>
        </a:defRPr>
      </a:lvl7pPr>
      <a:lvl8pPr marL="1919417" algn="ctr" defTabSz="4518628" rtl="0" eaLnBrk="0" fontAlgn="base" hangingPunct="0">
        <a:spcBef>
          <a:spcPct val="0"/>
        </a:spcBef>
        <a:spcAft>
          <a:spcPct val="0"/>
        </a:spcAft>
        <a:defRPr sz="21700">
          <a:solidFill>
            <a:schemeClr val="tx2"/>
          </a:solidFill>
          <a:latin typeface="Times New Roman" pitchFamily="18" charset="0"/>
        </a:defRPr>
      </a:lvl8pPr>
      <a:lvl9pPr marL="2559223" algn="ctr" defTabSz="4518628" rtl="0" eaLnBrk="0" fontAlgn="base" hangingPunct="0">
        <a:spcBef>
          <a:spcPct val="0"/>
        </a:spcBef>
        <a:spcAft>
          <a:spcPct val="0"/>
        </a:spcAft>
        <a:defRPr sz="21700">
          <a:solidFill>
            <a:schemeClr val="tx2"/>
          </a:solidFill>
          <a:latin typeface="Times New Roman" pitchFamily="18" charset="0"/>
        </a:defRPr>
      </a:lvl9pPr>
    </p:titleStyle>
    <p:bodyStyle>
      <a:lvl1pPr marL="1692275" indent="-1692275" algn="l" defTabSz="4518025" rtl="0" eaLnBrk="0" fontAlgn="base" hangingPunct="0">
        <a:spcBef>
          <a:spcPct val="20000"/>
        </a:spcBef>
        <a:spcAft>
          <a:spcPct val="0"/>
        </a:spcAft>
        <a:buChar char="•"/>
        <a:defRPr sz="15700">
          <a:solidFill>
            <a:schemeClr val="tx1"/>
          </a:solidFill>
          <a:latin typeface="+mn-lt"/>
          <a:ea typeface="+mn-ea"/>
          <a:cs typeface="+mn-cs"/>
        </a:defRPr>
      </a:lvl1pPr>
      <a:lvl2pPr marL="3668713" indent="-1412875" algn="l" defTabSz="4518025" rtl="0" eaLnBrk="0" fontAlgn="base" hangingPunct="0">
        <a:spcBef>
          <a:spcPct val="20000"/>
        </a:spcBef>
        <a:spcAft>
          <a:spcPct val="0"/>
        </a:spcAft>
        <a:buChar char="–"/>
        <a:defRPr sz="13900">
          <a:solidFill>
            <a:schemeClr val="tx1"/>
          </a:solidFill>
          <a:latin typeface="+mn-lt"/>
        </a:defRPr>
      </a:lvl2pPr>
      <a:lvl3pPr marL="5646738" indent="-1127125" algn="l" defTabSz="4518025" rtl="0" eaLnBrk="0" fontAlgn="base" hangingPunct="0">
        <a:spcBef>
          <a:spcPct val="20000"/>
        </a:spcBef>
        <a:spcAft>
          <a:spcPct val="0"/>
        </a:spcAft>
        <a:buChar char="•"/>
        <a:defRPr sz="11900">
          <a:solidFill>
            <a:schemeClr val="tx1"/>
          </a:solidFill>
          <a:latin typeface="+mn-lt"/>
        </a:defRPr>
      </a:lvl3pPr>
      <a:lvl4pPr marL="7912100" indent="-1135063" algn="l" defTabSz="4518025" rtl="0" eaLnBrk="0" fontAlgn="base" hangingPunct="0">
        <a:spcBef>
          <a:spcPct val="20000"/>
        </a:spcBef>
        <a:spcAft>
          <a:spcPct val="0"/>
        </a:spcAft>
        <a:buChar char="–"/>
        <a:defRPr sz="9700">
          <a:solidFill>
            <a:schemeClr val="tx1"/>
          </a:solidFill>
          <a:latin typeface="+mn-lt"/>
        </a:defRPr>
      </a:lvl4pPr>
      <a:lvl5pPr marL="10169525" indent="-1127125" algn="l" defTabSz="4518025" rtl="0" eaLnBrk="0" fontAlgn="base" hangingPunct="0">
        <a:spcBef>
          <a:spcPct val="20000"/>
        </a:spcBef>
        <a:spcAft>
          <a:spcPct val="0"/>
        </a:spcAft>
        <a:buChar char="»"/>
        <a:defRPr sz="9700">
          <a:solidFill>
            <a:schemeClr val="tx1"/>
          </a:solidFill>
          <a:latin typeface="+mn-lt"/>
        </a:defRPr>
      </a:lvl5pPr>
      <a:lvl6pPr marL="10810050" indent="-1128546" algn="l" defTabSz="4518628" rtl="0" eaLnBrk="0" fontAlgn="base" hangingPunct="0">
        <a:spcBef>
          <a:spcPct val="20000"/>
        </a:spcBef>
        <a:spcAft>
          <a:spcPct val="0"/>
        </a:spcAft>
        <a:buChar char="»"/>
        <a:defRPr sz="9700">
          <a:solidFill>
            <a:schemeClr val="tx1"/>
          </a:solidFill>
          <a:latin typeface="+mn-lt"/>
        </a:defRPr>
      </a:lvl6pPr>
      <a:lvl7pPr marL="11449856" indent="-1128546" algn="l" defTabSz="4518628" rtl="0" eaLnBrk="0" fontAlgn="base" hangingPunct="0">
        <a:spcBef>
          <a:spcPct val="20000"/>
        </a:spcBef>
        <a:spcAft>
          <a:spcPct val="0"/>
        </a:spcAft>
        <a:buChar char="»"/>
        <a:defRPr sz="9700">
          <a:solidFill>
            <a:schemeClr val="tx1"/>
          </a:solidFill>
          <a:latin typeface="+mn-lt"/>
        </a:defRPr>
      </a:lvl7pPr>
      <a:lvl8pPr marL="12089661" indent="-1128546" algn="l" defTabSz="4518628" rtl="0" eaLnBrk="0" fontAlgn="base" hangingPunct="0">
        <a:spcBef>
          <a:spcPct val="20000"/>
        </a:spcBef>
        <a:spcAft>
          <a:spcPct val="0"/>
        </a:spcAft>
        <a:buChar char="»"/>
        <a:defRPr sz="9700">
          <a:solidFill>
            <a:schemeClr val="tx1"/>
          </a:solidFill>
          <a:latin typeface="+mn-lt"/>
        </a:defRPr>
      </a:lvl8pPr>
      <a:lvl9pPr marL="12729467" indent="-1128546" algn="l" defTabSz="4518628" rtl="0" eaLnBrk="0" fontAlgn="base" hangingPunct="0">
        <a:spcBef>
          <a:spcPct val="20000"/>
        </a:spcBef>
        <a:spcAft>
          <a:spcPct val="0"/>
        </a:spcAft>
        <a:buChar char="»"/>
        <a:defRPr sz="97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127961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806" algn="l" defTabSz="127961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611" algn="l" defTabSz="127961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417" algn="l" defTabSz="127961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223" algn="l" defTabSz="127961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028" algn="l" defTabSz="127961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8834" algn="l" defTabSz="127961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8640" algn="l" defTabSz="127961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8445" algn="l" defTabSz="1279611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657600" y="3805237"/>
            <a:ext cx="44805600" cy="1828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119842" tIns="59920" rIns="119842" bIns="59920" anchor="ctr" anchorCtr="1"/>
          <a:lstStyle/>
          <a:p>
            <a:pPr algn="ctr">
              <a:defRPr/>
            </a:pPr>
            <a:endParaRPr lang="en-US" sz="8000" b="1" dirty="0" smtClean="0">
              <a:latin typeface="+mj-lt"/>
            </a:endParaRPr>
          </a:p>
          <a:p>
            <a:pPr algn="ctr">
              <a:defRPr/>
            </a:pPr>
            <a:endParaRPr lang="en-US" sz="8000" b="1" dirty="0" smtClean="0">
              <a:latin typeface="+mj-lt"/>
            </a:endParaRPr>
          </a:p>
          <a:p>
            <a:pPr algn="ctr">
              <a:defRPr/>
            </a:pPr>
            <a:endParaRPr lang="en-US" sz="8000" b="1" dirty="0" smtClean="0">
              <a:latin typeface="+mj-lt"/>
            </a:endParaRPr>
          </a:p>
          <a:p>
            <a:pPr algn="ctr">
              <a:defRPr/>
            </a:pPr>
            <a:endParaRPr lang="el-GR" sz="8000" b="1" dirty="0" smtClean="0">
              <a:latin typeface="+mj-lt"/>
            </a:endParaRPr>
          </a:p>
          <a:p>
            <a:pPr algn="ctr">
              <a:defRPr/>
            </a:pPr>
            <a:endParaRPr lang="en-US" sz="8000" b="1" u="sng" dirty="0" smtClean="0">
              <a:latin typeface="+mj-lt"/>
            </a:endParaRPr>
          </a:p>
          <a:p>
            <a:pPr algn="ctr">
              <a:defRPr/>
            </a:pPr>
            <a:endParaRPr lang="el-GR" sz="8000" b="1" dirty="0" smtClean="0">
              <a:latin typeface="+mj-lt"/>
            </a:endParaRPr>
          </a:p>
          <a:p>
            <a:pPr algn="ctr">
              <a:defRPr/>
            </a:pPr>
            <a:endParaRPr lang="en-US" sz="8000" b="1" dirty="0" smtClean="0">
              <a:latin typeface="+mj-lt"/>
            </a:endParaRPr>
          </a:p>
          <a:p>
            <a:pPr algn="ctr">
              <a:defRPr/>
            </a:pPr>
            <a:endParaRPr lang="el-GR" sz="8000" b="1" dirty="0" smtClean="0">
              <a:latin typeface="+mj-lt"/>
            </a:endParaRPr>
          </a:p>
          <a:p>
            <a:pPr algn="ctr">
              <a:defRPr/>
            </a:pPr>
            <a:endParaRPr lang="en-US" sz="8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Arial" charset="0"/>
            </a:endParaRPr>
          </a:p>
          <a:p>
            <a:pPr algn="ctr">
              <a:defRPr/>
            </a:pPr>
            <a:endParaRPr lang="en-US" sz="8000" b="1" dirty="0">
              <a:latin typeface="+mj-lt"/>
              <a:cs typeface="Arial" charset="0"/>
            </a:endParaRPr>
          </a:p>
        </p:txBody>
      </p:sp>
      <p:sp>
        <p:nvSpPr>
          <p:cNvPr id="1029" name="Text Box 36"/>
          <p:cNvSpPr txBox="1">
            <a:spLocks noChangeArrowheads="1"/>
          </p:cNvSpPr>
          <p:nvPr/>
        </p:nvSpPr>
        <p:spPr bwMode="auto">
          <a:xfrm>
            <a:off x="26060400" y="11501438"/>
            <a:ext cx="23887113" cy="299466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358291" tIns="358291" rIns="358291" bIns="358291"/>
          <a:lstStyle/>
          <a:p>
            <a:pPr algn="just" defTabSz="1198563">
              <a:lnSpc>
                <a:spcPct val="110000"/>
              </a:lnSpc>
              <a:defRPr/>
            </a:pPr>
            <a:endParaRPr lang="en-US" sz="5400" b="1" u="sng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 sz="5400" b="1" u="sng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 sz="5400" b="1" u="sng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 sz="5400" b="1" u="sng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 sz="5400" b="1" u="sng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l-GR" sz="3400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r>
              <a:rPr lang="el-GR">
                <a:solidFill>
                  <a:schemeClr val="bg1"/>
                </a:solidFill>
                <a:latin typeface="+mj-lt"/>
              </a:rPr>
              <a:t> </a:t>
            </a:r>
          </a:p>
          <a:p>
            <a:pPr algn="just" defTabSz="1198563">
              <a:lnSpc>
                <a:spcPct val="110000"/>
              </a:lnSpc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endParaRPr lang="en-US" sz="67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30" name="Text Box 40"/>
          <p:cNvSpPr txBox="1">
            <a:spLocks noChangeArrowheads="1"/>
          </p:cNvSpPr>
          <p:nvPr/>
        </p:nvSpPr>
        <p:spPr bwMode="auto">
          <a:xfrm>
            <a:off x="26289000" y="11882437"/>
            <a:ext cx="23469600" cy="6248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358291" tIns="358291" rIns="358291" bIns="358291"/>
          <a:lstStyle/>
          <a:p>
            <a:pPr algn="just" defTabSz="1198563">
              <a:lnSpc>
                <a:spcPct val="110000"/>
              </a:lnSpc>
              <a:defRPr/>
            </a:pPr>
            <a:endParaRPr lang="el-GR" sz="6000" b="1" dirty="0" smtClean="0">
              <a:latin typeface="+mj-lt"/>
            </a:endParaRPr>
          </a:p>
          <a:p>
            <a:pPr algn="just" defTabSz="1198563">
              <a:lnSpc>
                <a:spcPct val="110000"/>
              </a:lnSpc>
              <a:defRPr/>
            </a:pPr>
            <a:r>
              <a:rPr lang="el-GR" sz="6000" b="1" dirty="0" smtClean="0">
                <a:latin typeface="+mj-lt"/>
              </a:rPr>
              <a:t> </a:t>
            </a:r>
            <a:endParaRPr lang="el-GR" sz="6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253" name="Text Box 61"/>
          <p:cNvSpPr txBox="1">
            <a:spLocks noChangeArrowheads="1"/>
          </p:cNvSpPr>
          <p:nvPr/>
        </p:nvSpPr>
        <p:spPr bwMode="auto">
          <a:xfrm>
            <a:off x="3048000" y="35047237"/>
            <a:ext cx="41910000" cy="9067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179146" tIns="89573" rIns="179146" bIns="89573"/>
          <a:lstStyle/>
          <a:p>
            <a:pPr algn="just" defTabSz="1790567">
              <a:defRPr/>
            </a:pPr>
            <a:r>
              <a:rPr lang="el-GR" sz="6600" b="1" dirty="0" smtClean="0">
                <a:latin typeface="Arial" pitchFamily="34" charset="0"/>
                <a:cs typeface="Arial" pitchFamily="34" charset="0"/>
              </a:rPr>
              <a:t>Αποτελέσματα: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Στην τελική ανάλυση συμπεριελήφθησαν 378 ασθενείς με 9.369 ημέρες νοσηλείας. Οι 78 ασθενείς (20,6%) ανέπτυξαν CLA-BSI. Τα 30 CLA-BSI εμφανίστηκαν τις πρώτες 5 ημέρες, ενώ τα 48 μετά την 5η ημέρα εισαγωγής του καθετήρα. Η μέση διάρκεια νοσηλείας μέχρι εμφάνισης 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CLA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BSI 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ήταν 8,2±5,3 ημέρες και από την εμφάνιση 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CLA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BSI 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μέχρι εξόδου και θανάτου 29,6±19,1 και 33,2±23,8 ημέρες. Η αδρή επιπρόσθετη διάρκεια νοσηλείας των CLA-BSI ήταν 18,5 ημέρες (39,4-20,9, p&lt;0,001). Η μέση επιπρόσθετη διάρκεια νοσηλείας των 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CLA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BSI 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μετά την εφαρμογή ΜΠΚ ήταν 6,4 ημέρες για το σύνολο των ασθενών με 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CLA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BSI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 και 3,8 και 2,6 ημέρες για τους ασθενείς με 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CLA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BSI 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που εξήλθαν και 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πέθαναν στη ΜΕΘ.</a:t>
            </a:r>
            <a:endParaRPr lang="el-GR" sz="6600" dirty="0" smtClean="0">
              <a:latin typeface="Arial" pitchFamily="34" charset="0"/>
              <a:cs typeface="Arial" pitchFamily="34" charset="0"/>
            </a:endParaRPr>
          </a:p>
          <a:p>
            <a:pPr algn="just" defTabSz="1790567">
              <a:defRPr/>
            </a:pPr>
            <a:r>
              <a:rPr lang="el-GR" sz="6600" dirty="0" smtClean="0">
                <a:latin typeface="Arial" pitchFamily="34" charset="0"/>
                <a:cs typeface="Arial" pitchFamily="34" charset="0"/>
              </a:rPr>
              <a:t>.</a:t>
            </a:r>
            <a:endParaRPr lang="el-GR" sz="6600" dirty="0" smtClean="0">
              <a:latin typeface="Arial" pitchFamily="34" charset="0"/>
              <a:cs typeface="Arial" pitchFamily="34" charset="0"/>
            </a:endParaRPr>
          </a:p>
          <a:p>
            <a:pPr algn="just" defTabSz="1790567">
              <a:defRPr/>
            </a:pPr>
            <a:endParaRPr lang="en-US" sz="6600" b="1" dirty="0" smtClean="0">
              <a:latin typeface="Arial" pitchFamily="34" charset="0"/>
              <a:cs typeface="Arial" pitchFamily="34" charset="0"/>
            </a:endParaRPr>
          </a:p>
          <a:p>
            <a:pPr algn="just" defTabSz="1790567">
              <a:defRPr/>
            </a:pPr>
            <a:endParaRPr lang="en-US" sz="6600" b="1" dirty="0" smtClean="0">
              <a:latin typeface="Arial" pitchFamily="34" charset="0"/>
              <a:cs typeface="Arial" pitchFamily="34" charset="0"/>
            </a:endParaRPr>
          </a:p>
          <a:p>
            <a:pPr algn="just" defTabSz="1790567">
              <a:defRPr/>
            </a:pPr>
            <a:endParaRPr lang="en-US" sz="6600" b="1" dirty="0" smtClean="0">
              <a:latin typeface="Arial" pitchFamily="34" charset="0"/>
              <a:cs typeface="Arial" pitchFamily="34" charset="0"/>
            </a:endParaRPr>
          </a:p>
          <a:p>
            <a:pPr algn="just" defTabSz="1790567">
              <a:defRPr/>
            </a:pPr>
            <a:endParaRPr lang="en-US" sz="6600" b="1" dirty="0" smtClean="0">
              <a:latin typeface="Arial" pitchFamily="34" charset="0"/>
              <a:cs typeface="Arial" pitchFamily="34" charset="0"/>
            </a:endParaRPr>
          </a:p>
          <a:p>
            <a:pPr algn="just" defTabSz="1790567">
              <a:defRPr/>
            </a:pPr>
            <a:endParaRPr lang="en-US" sz="6600" b="1" dirty="0" smtClean="0">
              <a:latin typeface="Arial" pitchFamily="34" charset="0"/>
              <a:cs typeface="Arial" pitchFamily="34" charset="0"/>
            </a:endParaRPr>
          </a:p>
          <a:p>
            <a:pPr algn="just" defTabSz="1790567">
              <a:defRPr/>
            </a:pPr>
            <a:endParaRPr lang="en-US" sz="6600" b="1" dirty="0" smtClean="0">
              <a:latin typeface="Arial" pitchFamily="34" charset="0"/>
              <a:cs typeface="Arial" pitchFamily="34" charset="0"/>
            </a:endParaRPr>
          </a:p>
          <a:p>
            <a:pPr algn="just" defTabSz="1790567">
              <a:defRPr/>
            </a:pPr>
            <a:endParaRPr lang="en-US" sz="6600" b="1" dirty="0" smtClean="0">
              <a:latin typeface="Arial" pitchFamily="34" charset="0"/>
              <a:cs typeface="Arial" pitchFamily="34" charset="0"/>
            </a:endParaRPr>
          </a:p>
          <a:p>
            <a:pPr algn="just" defTabSz="1790567">
              <a:defRPr/>
            </a:pPr>
            <a:endParaRPr lang="en-US" sz="6600" b="1" dirty="0" smtClean="0">
              <a:latin typeface="Arial" pitchFamily="34" charset="0"/>
              <a:cs typeface="Arial" pitchFamily="34" charset="0"/>
            </a:endParaRPr>
          </a:p>
          <a:p>
            <a:pPr algn="just" defTabSz="1790567">
              <a:defRPr/>
            </a:pPr>
            <a:endParaRPr lang="en-US" sz="6600" b="1" dirty="0" smtClean="0">
              <a:latin typeface="Arial" pitchFamily="34" charset="0"/>
              <a:cs typeface="Arial" pitchFamily="34" charset="0"/>
            </a:endParaRPr>
          </a:p>
          <a:p>
            <a:pPr algn="just" defTabSz="1790567">
              <a:defRPr/>
            </a:pPr>
            <a:endParaRPr lang="en-US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Text Box 76"/>
          <p:cNvSpPr txBox="1">
            <a:spLocks noChangeArrowheads="1"/>
          </p:cNvSpPr>
          <p:nvPr/>
        </p:nvSpPr>
        <p:spPr bwMode="auto">
          <a:xfrm>
            <a:off x="37550725" y="7932738"/>
            <a:ext cx="5121275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961" tIns="63981" rIns="127961" bIns="63981">
            <a:spAutoFit/>
          </a:bodyPr>
          <a:lstStyle/>
          <a:p>
            <a:pPr defTabSz="1789113">
              <a:spcBef>
                <a:spcPct val="50000"/>
              </a:spcBef>
              <a:defRPr/>
            </a:pPr>
            <a:endParaRPr lang="el-GR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15697200" y="6381928"/>
            <a:ext cx="315468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6600" u="sng" dirty="0" smtClean="0"/>
              <a:t>Α. Καφάζη</a:t>
            </a:r>
            <a:r>
              <a:rPr lang="el-GR" sz="6600" u="sng" baseline="30000" dirty="0" smtClean="0"/>
              <a:t>1</a:t>
            </a:r>
            <a:r>
              <a:rPr lang="el-GR" sz="6600" dirty="0" smtClean="0"/>
              <a:t>, Ι. Παυλοπούλου</a:t>
            </a:r>
            <a:r>
              <a:rPr lang="el-GR" sz="6600" baseline="30000" dirty="0" smtClean="0"/>
              <a:t>2</a:t>
            </a:r>
            <a:r>
              <a:rPr lang="el-GR" sz="6600" dirty="0" smtClean="0"/>
              <a:t>, Ε. Ανδρέου</a:t>
            </a:r>
            <a:r>
              <a:rPr lang="el-GR" sz="6600" baseline="30000" dirty="0" smtClean="0"/>
              <a:t>3</a:t>
            </a:r>
            <a:r>
              <a:rPr lang="el-GR" sz="6600" dirty="0" smtClean="0"/>
              <a:t>, Χ. </a:t>
            </a:r>
            <a:r>
              <a:rPr lang="el-GR" sz="6600" dirty="0" smtClean="0"/>
              <a:t>Στυλιανού</a:t>
            </a:r>
            <a:r>
              <a:rPr lang="el-GR" sz="6600" baseline="30000" dirty="0" smtClean="0"/>
              <a:t>4</a:t>
            </a:r>
            <a:r>
              <a:rPr lang="en-US" sz="6600" dirty="0" smtClean="0"/>
              <a:t>, </a:t>
            </a:r>
            <a:r>
              <a:rPr lang="el-GR" sz="6600" dirty="0" smtClean="0"/>
              <a:t>Ε</a:t>
            </a:r>
            <a:r>
              <a:rPr lang="el-GR" sz="6600" dirty="0" smtClean="0"/>
              <a:t>. Αποστολοπούλου</a:t>
            </a:r>
            <a:r>
              <a:rPr lang="el-GR" sz="6600" baseline="30000" dirty="0" smtClean="0"/>
              <a:t>2</a:t>
            </a:r>
            <a:endParaRPr lang="el-GR" sz="6600" dirty="0" smtClean="0"/>
          </a:p>
          <a:p>
            <a:pPr algn="ctr"/>
            <a:r>
              <a:rPr lang="el-GR" sz="6600" baseline="30000" dirty="0" smtClean="0"/>
              <a:t>1 </a:t>
            </a:r>
            <a:r>
              <a:rPr lang="el-GR" sz="6600" dirty="0" err="1" smtClean="0"/>
              <a:t>Ευρωκλινική</a:t>
            </a:r>
            <a:r>
              <a:rPr lang="el-GR" sz="6600" dirty="0" smtClean="0"/>
              <a:t> Αθηνών, Τμήμα Νοσηλευτικής ΕΚΠΑ</a:t>
            </a:r>
            <a:r>
              <a:rPr lang="el-GR" sz="6600" baseline="30000" dirty="0" smtClean="0"/>
              <a:t/>
            </a:r>
            <a:br>
              <a:rPr lang="el-GR" sz="6600" baseline="30000" dirty="0" smtClean="0"/>
            </a:br>
            <a:r>
              <a:rPr lang="el-GR" sz="6600" baseline="30000" dirty="0" smtClean="0"/>
              <a:t>2 </a:t>
            </a:r>
            <a:r>
              <a:rPr lang="el-GR" sz="6600" dirty="0" smtClean="0"/>
              <a:t>Τμήμα Νοσηλευτικής ΕΚΠΑ</a:t>
            </a:r>
            <a:br>
              <a:rPr lang="el-GR" sz="6600" dirty="0" smtClean="0"/>
            </a:br>
            <a:r>
              <a:rPr lang="el-GR" sz="6600" baseline="30000" dirty="0" smtClean="0"/>
              <a:t>3</a:t>
            </a:r>
            <a:r>
              <a:rPr lang="el-GR" sz="6600" dirty="0" smtClean="0"/>
              <a:t> Γενικό Νοσοκομείο Νίκαιας Πειραιά «Άγιος Παντελεήμων», </a:t>
            </a:r>
            <a:r>
              <a:rPr lang="el-GR" sz="6600" baseline="30000" dirty="0" smtClean="0"/>
              <a:t> </a:t>
            </a:r>
            <a:r>
              <a:rPr lang="el-GR" sz="6600" dirty="0" smtClean="0"/>
              <a:t>Τμήμα Νοσηλευτικής ΕΚΠΑ</a:t>
            </a:r>
            <a:br>
              <a:rPr lang="el-GR" sz="6600" dirty="0" smtClean="0"/>
            </a:br>
            <a:r>
              <a:rPr lang="el-GR" sz="6600" dirty="0" smtClean="0"/>
              <a:t> </a:t>
            </a:r>
            <a:r>
              <a:rPr lang="el-GR" sz="6600" baseline="30000" dirty="0" smtClean="0"/>
              <a:t>4</a:t>
            </a:r>
            <a:r>
              <a:rPr lang="el-GR" sz="6600" dirty="0" smtClean="0"/>
              <a:t>Νοσηλευτικό Ίδρυμα Μετοχικού Ταμείου Στρατού, Τμήμα Νοσηλευτικής ΠΑΔΑ</a:t>
            </a:r>
          </a:p>
          <a:p>
            <a:pPr algn="ctr">
              <a:defRPr/>
            </a:pPr>
            <a:endParaRPr lang="el-GR" sz="6600" b="1" dirty="0" smtClean="0">
              <a:latin typeface="+mj-lt"/>
            </a:endParaRPr>
          </a:p>
        </p:txBody>
      </p:sp>
      <p:sp>
        <p:nvSpPr>
          <p:cNvPr id="3074" name="AutoShape 2" descr="data:image/jpeg;base64,/9j/4AAQSkZJRgABAQAAAQABAAD/2wCEAAkGBxQTEBQUEhQWFRUUFxkXGBUXGBkfGxcdGBccFx0YGBgYHSghHB0nHBcYITEiJikrLi4uHB80ODMsNygtLisBCgoKDg0OGxAQGy8mICQuLDUxNzI3LC0sNCw3LCw0LDQ1LCwsLCwvMCwsLDQsLCwsLCwsLCwsLCwsLCwsLCwsLP/AABEIAIoBZgMBIgACEQEDEQH/xAAcAAEAAgMBAQEAAAAAAAAAAAAABQYBBAcDAgj/xABEEAABAwIEAwUEBQoEBwEAAAABAAIDBBEFEiExBhNBIlFhcYEHFDKRI0JSobEVJDM1Q2JygsHRFnSi8FNzkrKzwuGD/8QAGgEBAAMBAQEAAAAAAAAAAAAAAAMEBQIGAf/EACkRAAICAgICAgAFBQAAAAAAAAABAgMEERIhEzFBURRSYaHRBSJxgcH/2gAMAwEAAhEDEQA/AO4oiwUAXy94AuSAB1O3zWnVYrEx2QyMD7aMLgCfS65bjPG5q6WSGaPluNi0tJIJab5XA7eeqmpx52eitdlQq9l2x7jSKmmdC5pLhHnDvqkkEtbp323VA4k4xlqGQZXmNzQTIIyQM17DrtYX9VV5ZXOsHEnKLC52HcPDVfC16sKENP2zFuzrLOvSJNuP1AdK4SuzTNyvPfpa+nXx81ZsB4+dCzlmMOYxjWxsB1LurnPOw36KjIprMeua00Q15FkHtM7/AINjcVQOw4E7W7yB2st9XAHS9rKVBXKOG6+KgYABz6uawyNItGNw0u2Hef8A4uiYPi8cpyCSN0rWgvbGbht/HzWHfVwfXo38e9TWm+yUREUBaCIiAIiIAiIgCIiAIiIAiIgCIiAIiIAiIgCIiAIiIAiIgCIiAIiIAiIgCIiAIiIDBKjMbxqGmZmmeGXuGg7kjuHVSa4dx9iJmr5dezGeW3wtv96sYtHlnplTMyPDDa9lfllc8lzzdzjmce8nVfCLK9CkkebbbezCIsofDC9IoXO+Frnfwgn8ApHBsAmqdWANZ1kebNHqd/S6vXDnBM9NPHMydjxez2i+rTvY7HvVe7JhX89lmnGnY/XRo8H8AGS0tWHNb9WLYnxedx5Lo+GYVDTgthjbGDvlG/mtyyysS2+dr3JnoKcaFS0kERFCThERAEREAREQBERAEREAREQBERAEREAREQBERAEREAREQBERAEREAREQBERAEREB8lfnjGHXqZyessh/1uX6IIX5/wCKKcx1tQ0/8Vx/6jm/qtL+mtc3/gyv6onwiyLV64N4JjqKczTucA64YGkCwG7ieuqoq6rileKbA4mg2dJG1g/nF3H5XVzLnJKMY+2yhiQg3KU/SRyx25sb+PevlAitlRliwWOgZHzKoumk6QNBsP4j1/BXTgimkmeJzGIKdtzFCzQOJ0zu77Dr/Zc3wwxNvJKM+X4Iuj3fvdzRoT3q/cLYxVT0NVyjnqA8Bo0AY1zQBlHQCzrBZ2XB6bX7/wDDRw7FtJ/t9nRY52uJAcCW7gHUeBHRei51wUaukdyp6V2SV9zMDmIc6wu/KTppvpZdCDwsu2HCWk9mxVbzjtrTPtFgLKjJgiIgCIiAIiIAiIgCIiAIiIAiIgCIiAIiIAiIgCIiAIiIAiIgCIiAIiIAiIgCIiA+VyP2rYfkqmSjaVtif3maH7iF11Vvj/CPeKJ4aLvj7be/TceourGLZ47U36KuZV5Kmjh5UrjmNOqBE0izIYwxrfGwuT4kgfJRV1legcU2n9Hm1Jpa+zCIi6OQpzhLiB1HPntdjuy9veO8eI/qoNFxOCnFxZ3CbhJSR+h8OxKKeMPie17T3H7iNwVyGXE6oYhPJScxx5rrhjXPacpt2mtFjsq7R1kkTg6J7mOGt2m3z71YRxzWC5YWMHUMiFvM7rPjiSqb1pp/ZoTzI2pb2mvo6fwtxCKqM5mGOZlg+NwIIv1AOtip0Lj1F7R6lhvIyKTxsWm3dmGi6dw7jAqqdkzWlodfsnoQbHzVC/HlX210aWNkwsWk+yURYWVXLYREQBERAEREAREQBERAEREAREQBERAEREAREQBERAEREAREQBERAEREAREQBYcsrBQHDOOcF91q3AC0cl3s8idR6H+ihaWlfI4tjaXOALrDew306rrntQw0SUfM+tCcwPgdHDy2+QXPOA5LYjB4kj5tK3Me9yo5fKPO5GOo38fhkAsLsvEnAlPUEyNJhfuS22V3i5vf4iy47M0BxDTmAJAd9oX0PqpaMmNy6IsjGlS+z4WVhfUb7EEdDfXw1VkrFi4a4QmqjmcDFCN5HC1x+6Dv57BX+nxzDKaPkMkjLdiAC4HocxAIJWz7Pqx89FnlOZznvB00+I2FugtbReOO8A09RLzQ50bja4blym3ha9/G6xLbudjja9JfRu1UOFSlUk2/sq2HcGRVFa/I+9LZsjS0/EHk9kHpYtcCuo0dK2NjWRtDWtFgB0UDgOFNpJAxhu2V0hHhqHNb6dtWQKvfa5vW+izjUqteuzKIigLQREQBERAEREAREQBERAEREAREQBERAEREAREQBERAEREAREQBERAEREAREQBEWHICt+0OcMw6a/1gGjzJAXMeAacvxGG31SXHwABU77VcczyNp2G4j7T/ABcdh6C/qQtv2fULKSF1ZVOEfMGVmbSzb7gbku09AtOteLGe/cjHtauylr1H2SftN4g5MIgYfpJgb/us2J9Tp81yJTnGmKNqaySRjszLNa02I0A7jrvdQau4lSrr/X5KOZc7LG/hej7jjLiGtBLibADcnuAXyrj7LcNEtYZHDSFt/wCZ2g+66j+O8H93rHgDsSfSM9TqPQ3XSvTtdf6HDofhVn6lz9kVYDTyxdWPzejh/cFXHGMTip488zwwbA9ST0AG5XEuFsedR1AkAu0jK9ve3w8QV06pxWkr42sjkjdJma5rH6PBDgTYHXYHZZmXQ428muma2HkKVPFPtHtwvgs0ccXPmzlly1oaB8V9XE9onUqzhAFlUpS5PZoQgorSCwCsqg4xFDJi8rKmZ0cbaaNzQJ3RDMXkbtcL6Lk7L6SvNlQ0kgOaSNwCNPNUzHpoqTDJTSTEiSRrOaZjJkL8rCQ9zjazdbevVReOyYfTwxS0U9P7xA9hvHKwvlbmAeH2dd9xe90B0xFF4ZjLJpZomhzXwFocHdQ4XDm66grSn4thbHM8tfaCcQO03c7LqNdu0EBYUUZLjLG1baYg53RGUO0y5Q7Kdb7rXpeJYXsmlGYQQ3vO7Rjrb5L6uA2vbfRATV1lUiPiBgqRVTRVMcUjGxRyPaBG0FxOYgHMMxcBmcOgV1a6+qA+kVfZxZAaV1QcwaJHRBlu257HZMrWjckjRemI8RthbEHRyGaYdinaAZPG9jYAdSTYICcRQGF8URzVHu+SSOYNc5zHixZYga998wsRcLewPF2VMbnsBAbI+M3743ZTt0QEgSl1S+IcYbTYox8ry2JtG9xbc2J5mlm9XHYLe4ZpZZHOrKklr5B9HDm7MMe4BGxedyUBZ0VX/wAaxG72xTGnacpqQ36PQ2J3uW30zWsvus4uZHSx1PKmdHI0Pu1o7AJAGe50NyEBZUVWHGP0scRpalr5rlgLW6gWzH4tgCL+a28Q4layZ0MUUtRIwAvbEBZl9g5ziBc926Anl4mqZmy5m5vs3F/le6jsLx+GeF8ocWCMkSNkGV0RbuHg7d6oOCup2PcaqmzwTTEw172WcS51wHn4mi+jXaC1kB1QFZUbNi7G1MdPY55WOkaRtZlr3+ajqvioB8jIIJqkw6SGIDK02vluSMzvAXKAsaKtYfxWZoOcylnLSbNDcji7cHQO0sRY3sV9YNxUKlwDKecNzOYZHNGVhbuHG/ogLGiq9RxkwF5jgnmiiJa+aNl2At+K2t3W62C35+I4Wx08jSXsqXsYxze9+xPh3oCZRQeLcRtilELI5J5i3MY4gCWt+04kgD+q+MM4pin52RsgMDA57XCxBIJLCDqHCxugJ9YUCeKofd4ZgHuNRblRNF5HX7m+G5PReXEWNgA00bZXVEsZOSIAuja7TO4kho62ud0BYwUUFwtiMUkfJjD4304DHxS/G3TQu11vvcGxWUBO3Vb414lbSQaEGV9wxv8A7HwCm8QrGRRvkkNmsBcT4BcFx/F31U7pX6X0a37Lejf7q3iY/llt+kUc3J8UNL2zwpZ2mYPnzSNzZni+rzvYk9538Fs47jklVJmk0a3RjB8LB3Dx8VGBWDCuDKudmdkYa06gvOW/kN1szVcGpS6MOHknuMURWF0RmlEYNnOBy+LgLgetl4Pp3Na1zmkNdcAkdW6EeYK2a2impZg2QGORhDmnyNwQeouFfsCmpsQimp32Y5zhK0dWucO1kvv2wT5OUdl7hqa7R3VQpvg+mfHsdePzkfWPLPp2x+P4qa9p2GCWiMn1oTmB8DYEf77lT+FoZaHFWRSD9J2LjZzSCWuHqPRX7j/N+Tp8uugv5ZhdZ13WQpRfvRqUd4zjL42eHDHDdNDTxh7GOkc0FxdYkk6216KfpMOijN442MPe1oH4L8+TVD3uzOc4uH1iTcW7j/Zdu4PxyOogYGyB8jGNEm9728QL+aZWPZD+5vez7h5Fc3xSS0WALKwFlUDSC5/ilRSsxmU1nLDDSxhvMFxmznbTey6AvN8DSblrSe8gICl4+yCpw6UUGR/JeyXJGNCWEPta2pIC1uIa+mrKeOCkEbpp3xgta0ZomhwLzJYXZYC2u6vrIgNgB5C34LEdO1pJDWgncgAX8ygKZxRU+41sdU1pcyaF0DmgbvYM0Xz1bfyWjjuFup8FtJrIZo5pnfvOlDnHyG3kF0N0YO4B66o+MEEOAIO4Ox9EBQOK8ONXiUTIpSwPonkPbqHDPfK7909barGIVD6nDJ6blCOopsofAwWDmsIdeMdWuA08RZdAEQFrAaCw02Hd5IIxe9hfv6/NAUXifiGnqcPdBA4STTtaxkLb52m4+Ju7Q2257ldKKIsiY07tY1p8w0Ar0ZA0EuDWgncgC59V6WQHJ8EpZYY/fmgzMhqKgPgcL5G805pYf37a63uFPV2KRx4nT1kjvzaal5bJj8LHZy6zj9W4I1KvDYwBYAW7rd6+TTtLcpa0t7rC3yQFJoMTjmxwSMPYfTcqOS1myuY8vdkP1rBwF/Bbvs2kHIqGX7TKufM3q3M+4uPEaq1CBumg7O2m3l3LMcQBJAAJ3sN/NAUzHMNjnxqFkzA9vuj9DtcvLfnYn/YXxhrpIRUYY9xzcqQ0kh+uwtIDb/aYTbyV3LBe9he1r9Vgxi4JAuNjbbyQHPsNx6EYR7rb85ELoPdrHmF+Ut+Hu65tvFedROJMDo4ozmMroIbDvDxmHplK6H7u3NmytzfasL/NZbA0Ws0CxuNBoe9AVbGm2xfDu4R1I/0Nt9wWng2Ix0dZXMqntiMsvOjkebNkaW2sHHS4sdN9VdywXBsLjY9y+JYGu+JodbvAP4oDnEtFJU0+KzQNdkqHM5TbEGURWzEA9HWIHet7HeIKafDHQREPmljEbKcD6Rr7AC7N25Trc6aK+Bq+BTtDswa0OPWwv80BTJRysTw0SusfdpI7nq+zezfv0K8+E8Wiom1EFW8QyNnkk7enNa83DmH6+mlhc6K8PiBIJAJGoJGx8O5Ykp2utma022uAbfNAVv2fQuEEsjmljZ55JWMdoQ1xABt0va/qtLgeoaIK2K4Esc87nM+sA74XW7j3q6ZV5TU4IfYAF7SCbanS2pQFB4K4opYcKibI8Nkax14jfPIXOcbsbu/Nfpf7lqupXU+G4dzhky1jJHA/s2vkc4A91g4K6cLYJ7vRwQyZHvhblzAeJIsTr3KYkiDhZwBHcRf8UBSabEY6TFKx1S4RtqGxPildo1wawNLA7a4IOi18CrWSVWKOALeaxr4wQQXsEZbnAPQkX9VfJIGu+JoNtrgG3zWeSL3sL2tew27vJAcv4ZY+igpK1/0sEkTY5Mw7VMCdCy31L79dd1OQ10dLitTJUODIqqOJ0UztGdhgaWZ9gb6+N1deULWsLd1tPksPgaRYtBHcQLfJAVHh94qMTqaqK/I5UcIfY2lc0lxc3vABDb+CK4MYALAAAdB/ZYQHOPazjJAjpmn4u3J5D4R87n0C5qpbiuv59ZM+9xmLR5N7I/34qJC9DjVqupJnmMqzyWtlv9nPDgqZjLILxREaHZz+g8QNz6LsQaorhTChTUkcdu1a7v4jqfv0UusbJu8tjfwbuJQqq0vk5x7YKQZIJeuZzCfAtzW/0n5rmozNs4Xb1aRp1tcH0XUfbA/83gHfKT8mH+6p9RRczCoZmjtQSPjf5POYfIkfMrRxLONMd/L0ZWZDd8tfR64HxRUteHPjFSIdRnF3xg6EtcNfnf0V9oOOKKpYWSO5ZcLFsmgIIsRm2+8LkNBWPhkbJG7K5ux/oR1HgrXTQ0eIG2lLUnu/RyHwHQ+GnqmTjw3trr7X8DGyZpaT/wBP+St45QthqHxscHsB7DgQbtOo1Cs/AvDU0jRUwVDY3NcRltfbo8Doe7uWpVez2tabNY2Qfaa9o+YcQVCUWJT0sjuVI6NwJa4DYkG2oOhUsn5a+NclsiivFZysi9H6BivYZrXtrba/gvQLi3DHEVbJWwt5z35ngOa46Zd3abCwuu0BZF9EqZakbmNkRujtL0ZVcxPiSRlU6mgpXzvbG2Q5ZI22DiR+0cOoVjVUpP15P/lI/wDyFQFg9aTiaU1UVPPSPgMwcWl0kTh2Bc/o3HvW1xVxE2iia8sdIXOsGN3NmlzjrpoASo/Hf1vh/wDBUf8Aa1R+M4kx2K2fHLJHTQlto43P+km+LNl27AA9SgLjFXNdAJm6tLM48suZRnCXE8ddCZGNLHNNnMdu24uD4ghQvA1ZegqKc5gaUyRhrwQ7llpdGXA6jS49FD4Sx1LR0GIRglogjjqmjrH0kt3s19EBcf8AEreXXPyG1EXAi47eWPmad29tVr0PEVVKGOGHycuTKQ/nQWDXW7RGe/Xa11BMeHUuOuBu1xkII6g0wNwpXhhlfyKbtU3KyR3GV+fLYdc1r2QGzXcTStqpKeCkfO6JrXOLZI2gB4uP0jh9yzh3EsrqplPPSPgc9jntLpI3Ahtgf0bj1K8cI/XNd/yoPwKxiP67pf8ALTf9zUB7v4r/ADeqmZA9/usro3MBF3BgBLx4AO230XlR8S1UrGvjw97mPF2uE9PYg9fjXnwGB+f3298lv/0MXnwXcVFUKck0If2L9JP2gi/c/reyA2sb4nnphI91DIYYwCZRLDa38OfNvpsvpvEs4ikmlopIo44nShxkidmyi4aAxxIJHeF9+0T9V1X/AC//AGCcRfqif/KO/wDEgJnD6vmwskAtnaHW7ri6h4uKmminquWbQOlaWXF3GM5dDsLqNwOLEvdYcklJl5bcoMcl7ZdL9vdQVK4jAKrNbMaiRpttczgG3qgL7w7jLaunZM0Fua4LTu0tJBBt5LTwnihk9ZNTNYRyRfmdHWOU2HgbhV+Kv/J8lfGR2TE2phb3uc3llo//AEAThzDzTYjTRu+J1C5zz3v5xe4n+aQoCyYZxJHJTzTv+iZBJIxxcR+yNi7Tv7lot4oqHM5sdBM6HcOLmB7m/abETm9NyqhOT+SpwfgOJOEn8PNF7/curxgWFtraeSA08GxWOqhbLCbsdffQgg2LSOhBWcZxFtPBJM4XEbSbDcno0eJNh6qucCWE2Ihn6P3o5e6+UZretl8e0CtBfS05a94klEsjY2lzuXEc3wjvdlCAneGsbFXTiVrSw5nMcx27HNNiD6WPqtSs4lPOdBSwOqXx/pCHNayMnZpe46u8BdQvC2JtGI1UTWyMZUNE8bZGFhzAZX2DumgK8uCfeDRuNNyeYaifnc0O3z2AGXwsgLHg3EYlldBLE6CoaM3KfY5m/aY5ujgtjBMYFQZwGlvJmdEbkG5bY3FvNVnFBL+UMMMvL94zzB3KvblZDf4tbXsvDhtlYZK33Z8DWe9yXErXk3s3YtcNLWQFsbjQ98fTZTdkTZS7ocxItb0WrwrxTHWiTK0sfG4gscRci9g8W6Eg/JQuCNnGL1HvJjdJ7ozWMODbZ3W0cSb7qGwqmfDRU9fACXwOmbKwftITO+4823zD1QF/osZElRUQ5bGnyXcSLHO3N6WUWziqSYuNHSvqI2Et5udjGuI3DM5u7uvsoRsxmOMPgNzJBG6Mjren0t4qz8GZPyfS8u2XlM+dtfW97+KA+sE4iZUMks10ckNxJC/RzDuL9CCNiF5cJ8UR10bnMaWOYbOY7ex2dp0Ki2svjNSWbCjaJbfbJJbfxyKv4PG6noqPEIhfltdHUMH14ua4ZvNh1/2UBf8ADMYE09TEGkGme1hNx2szA+4A2+KyKG4OlD6vEnNN2umicD3gwMI/FEBAyeyztG1R2el26/O62cK9mjY5mPkmztY4OyZbXI1Fz3XXQFkKy8u5rXIprCoT3xMALKysKqXCu8W8LitEYdIWcsuIsAb5gBrfyXhw/wAHNp4ZoXv5sc24ItbSx28LfJWkoVJ5pqPDfRC6IOfNrs56/wBlsVzaeQDoLNP39Vkey2L/AI8nyb810ELKk/FW/mI/wdP5TRwqlfFE1j3mQt0zkWJHS/j4qBrOBKd9Q6U3yyAh8fQk/Wad2nqrWijjZJPaeiWVUZLUlvRS8M4BbT1DZoZnXaT2XNaQQdwSLK6BECTslN7k9n2uqNfUVoyomHB8tdJVZvjhbFkttlcXXv6qWRcEhEYhg3Mq6eozW5AkGW3xZwBv0tZOH8F935xL8755XSuda24ADfIAfipdEBBuwD86mna/KJ4RG9lvrC4D7+RtZe+DYOIaOOlcRI1kfLJI0cLWNx4hSqICp4VwYIKWrp2yktqs4BI1YHR5APGwX1R4FXRsYxtcMjAGgchmw0tfyVqRARNHg2Ssnqc1+cxjcttsl9b9b3SowbNXRVWa3LjfHktvmIN7+ilkQFWk4VeKeqijnLDVTOkLw0Xa1waCwejd18UfD1bFG2OOtY1jBZrRTx2FlbEQERjOEOqKJ9O+TtSMDXSBo3uDfL6L1xDC+bSPp81s8RizW2uzLeykkQGrhtJyoY473yMa2/fYWuq9/g/8yfTc345zMXZe+QSZbella0QEBj/DLKqenlcSOQ65A+u24dkd4ZgD6LZqMHzVsVVmty43x5bfEHkG9/CylkQFfw7hdjKaenlPMZPJJI4WtbmG9tOoPVakXDtYxnJZXEQ7AuiaZWt+yH3tt1IJVrRAR+CYTHSwtiiByi5JJuXE6lzj1JK8IcGtXSVTnZiY2xMbb4ADc69blS6ICHxbBObUU07XZH07idr5muFnMPmtGo4akZO+ain5BlN5I3MD43u+1lOoPkQrMiAgcG4eMczqieUz1Dm5Q8gNaxv2Y2DQDx3WxgWD+7mftZudM6ba2XMALeOylkQEQzBbVslVn+OFsWS22Vxde/rsvrh/B/dqYQF2cAyG5Fr53ufa381lKogKtg/CRpfefd5cvPtkzNB5QF9LH4hqd1scM4BLSiVpnD2vJc1oYGtjc65JaAdidbKwogKxgHDk8D5C+oEomzF/0bQ5ziLBxdvYAWA2UjgGDCnpGUxPMDQ4EkWzBzi7UfzKWRAV7hThhtFzgx5c2V4c0H6gAsG36gCw9EVhR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>
              <a:latin typeface="+mj-lt"/>
            </a:endParaRPr>
          </a:p>
        </p:txBody>
      </p:sp>
      <p:sp>
        <p:nvSpPr>
          <p:cNvPr id="3076" name="AutoShape 4" descr="data:image/jpeg;base64,/9j/4AAQSkZJRgABAQAAAQABAAD/2wCEAAkGBxQTEBQUEhQWFRUUFxkXGBUXGBkfGxcdGBccFx0YGBgYHSghHB0nHBcYITEiJikrLi4uHB80ODMsNygtLisBCgoKDg0OGxAQGy8mICQuLDUxNzI3LC0sNCw3LCw0LDQ1LCwsLCwvMCwsLDQsLCwsLCwsLCwsLCwsLCwsLCwsLP/AABEIAIoBZgMBIgACEQEDEQH/xAAcAAEAAgMBAQEAAAAAAAAAAAAABQYBBAcDAgj/xABEEAABAwIEAwUEBQoEBwEAAAABAAIDBBEFEiExBhNBIlFhcYEHFDKRI0JSobEVJDM1Q2JygsHRFnSi8FNzkrKzwuGD/8QAGgEBAAMBAQEAAAAAAAAAAAAAAAMEBQIGAf/EACkRAAICAgICAgAFBQAAAAAAAAABAgMEERIhEzFBURRSYaHRBSJxgcH/2gAMAwEAAhEDEQA/AO4oiwUAXy94AuSAB1O3zWnVYrEx2QyMD7aMLgCfS65bjPG5q6WSGaPluNi0tJIJab5XA7eeqmpx52eitdlQq9l2x7jSKmmdC5pLhHnDvqkkEtbp323VA4k4xlqGQZXmNzQTIIyQM17DrtYX9VV5ZXOsHEnKLC52HcPDVfC16sKENP2zFuzrLOvSJNuP1AdK4SuzTNyvPfpa+nXx81ZsB4+dCzlmMOYxjWxsB1LurnPOw36KjIprMeua00Q15FkHtM7/AINjcVQOw4E7W7yB2st9XAHS9rKVBXKOG6+KgYABz6uawyNItGNw0u2Hef8A4uiYPi8cpyCSN0rWgvbGbht/HzWHfVwfXo38e9TWm+yUREUBaCIiAIiIAiIgCIiAIiIAiIgCIiAIiIAiIgCIiAIiIAiIgCIiAIiIAiIgCIiAIiIDBKjMbxqGmZmmeGXuGg7kjuHVSa4dx9iJmr5dezGeW3wtv96sYtHlnplTMyPDDa9lfllc8lzzdzjmce8nVfCLK9CkkebbbezCIsofDC9IoXO+Frnfwgn8ApHBsAmqdWANZ1kebNHqd/S6vXDnBM9NPHMydjxez2i+rTvY7HvVe7JhX89lmnGnY/XRo8H8AGS0tWHNb9WLYnxedx5Lo+GYVDTgthjbGDvlG/mtyyysS2+dr3JnoKcaFS0kERFCThERAEREAREQBERAEREAREQBERAEREAREQBERAEREAREQBERAEREAREQBERAEREB8lfnjGHXqZyessh/1uX6IIX5/wCKKcx1tQ0/8Vx/6jm/qtL+mtc3/gyv6onwiyLV64N4JjqKczTucA64YGkCwG7ieuqoq6rileKbA4mg2dJG1g/nF3H5XVzLnJKMY+2yhiQg3KU/SRyx25sb+PevlAitlRliwWOgZHzKoumk6QNBsP4j1/BXTgimkmeJzGIKdtzFCzQOJ0zu77Dr/Zc3wwxNvJKM+X4Iuj3fvdzRoT3q/cLYxVT0NVyjnqA8Bo0AY1zQBlHQCzrBZ2XB6bX7/wDDRw7FtJ/t9nRY52uJAcCW7gHUeBHRei51wUaukdyp6V2SV9zMDmIc6wu/KTppvpZdCDwsu2HCWk9mxVbzjtrTPtFgLKjJgiIgCIiAIiIAiIgCIiAIiIAiIgCIiAIiIAiIgCIiAIiIAiIgCIiAIiIAiIgCIiA+VyP2rYfkqmSjaVtif3maH7iF11Vvj/CPeKJ4aLvj7be/TceourGLZ47U36KuZV5Kmjh5UrjmNOqBE0izIYwxrfGwuT4kgfJRV1legcU2n9Hm1Jpa+zCIi6OQpzhLiB1HPntdjuy9veO8eI/qoNFxOCnFxZ3CbhJSR+h8OxKKeMPie17T3H7iNwVyGXE6oYhPJScxx5rrhjXPacpt2mtFjsq7R1kkTg6J7mOGt2m3z71YRxzWC5YWMHUMiFvM7rPjiSqb1pp/ZoTzI2pb2mvo6fwtxCKqM5mGOZlg+NwIIv1AOtip0Lj1F7R6lhvIyKTxsWm3dmGi6dw7jAqqdkzWlodfsnoQbHzVC/HlX210aWNkwsWk+yURYWVXLYREQBERAEREAREQBERAEREAREQBERAEREAREQBERAEREAREQBERAEREAREQBYcsrBQHDOOcF91q3AC0cl3s8idR6H+ihaWlfI4tjaXOALrDew306rrntQw0SUfM+tCcwPgdHDy2+QXPOA5LYjB4kj5tK3Me9yo5fKPO5GOo38fhkAsLsvEnAlPUEyNJhfuS22V3i5vf4iy47M0BxDTmAJAd9oX0PqpaMmNy6IsjGlS+z4WVhfUb7EEdDfXw1VkrFi4a4QmqjmcDFCN5HC1x+6Dv57BX+nxzDKaPkMkjLdiAC4HocxAIJWz7Pqx89FnlOZznvB00+I2FugtbReOO8A09RLzQ50bja4blym3ha9/G6xLbudjja9JfRu1UOFSlUk2/sq2HcGRVFa/I+9LZsjS0/EHk9kHpYtcCuo0dK2NjWRtDWtFgB0UDgOFNpJAxhu2V0hHhqHNb6dtWQKvfa5vW+izjUqteuzKIigLQREQBERAEREAREQBERAEREAREQBERAEREAREQBERAEREAREQBERAEREAREQBEWHICt+0OcMw6a/1gGjzJAXMeAacvxGG31SXHwABU77VcczyNp2G4j7T/ABcdh6C/qQtv2fULKSF1ZVOEfMGVmbSzb7gbku09AtOteLGe/cjHtauylr1H2SftN4g5MIgYfpJgb/us2J9Tp81yJTnGmKNqaySRjszLNa02I0A7jrvdQau4lSrr/X5KOZc7LG/hej7jjLiGtBLibADcnuAXyrj7LcNEtYZHDSFt/wCZ2g+66j+O8H93rHgDsSfSM9TqPQ3XSvTtdf6HDofhVn6lz9kVYDTyxdWPzejh/cFXHGMTip488zwwbA9ST0AG5XEuFsedR1AkAu0jK9ve3w8QV06pxWkr42sjkjdJma5rH6PBDgTYHXYHZZmXQ428muma2HkKVPFPtHtwvgs0ccXPmzlly1oaB8V9XE9onUqzhAFlUpS5PZoQgorSCwCsqg4xFDJi8rKmZ0cbaaNzQJ3RDMXkbtcL6Lk7L6SvNlQ0kgOaSNwCNPNUzHpoqTDJTSTEiSRrOaZjJkL8rCQ9zjazdbevVReOyYfTwxS0U9P7xA9hvHKwvlbmAeH2dd9xe90B0xFF4ZjLJpZomhzXwFocHdQ4XDm66grSn4thbHM8tfaCcQO03c7LqNdu0EBYUUZLjLG1baYg53RGUO0y5Q7Kdb7rXpeJYXsmlGYQQ3vO7Rjrb5L6uA2vbfRATV1lUiPiBgqRVTRVMcUjGxRyPaBG0FxOYgHMMxcBmcOgV1a6+qA+kVfZxZAaV1QcwaJHRBlu257HZMrWjckjRemI8RthbEHRyGaYdinaAZPG9jYAdSTYICcRQGF8URzVHu+SSOYNc5zHixZYga998wsRcLewPF2VMbnsBAbI+M3743ZTt0QEgSl1S+IcYbTYox8ry2JtG9xbc2J5mlm9XHYLe4ZpZZHOrKklr5B9HDm7MMe4BGxedyUBZ0VX/wAaxG72xTGnacpqQ36PQ2J3uW30zWsvus4uZHSx1PKmdHI0Pu1o7AJAGe50NyEBZUVWHGP0scRpalr5rlgLW6gWzH4tgCL+a28Q4layZ0MUUtRIwAvbEBZl9g5ziBc926Anl4mqZmy5m5vs3F/le6jsLx+GeF8ocWCMkSNkGV0RbuHg7d6oOCup2PcaqmzwTTEw172WcS51wHn4mi+jXaC1kB1QFZUbNi7G1MdPY55WOkaRtZlr3+ajqvioB8jIIJqkw6SGIDK02vluSMzvAXKAsaKtYfxWZoOcylnLSbNDcji7cHQO0sRY3sV9YNxUKlwDKecNzOYZHNGVhbuHG/ogLGiq9RxkwF5jgnmiiJa+aNl2At+K2t3W62C35+I4Wx08jSXsqXsYxze9+xPh3oCZRQeLcRtilELI5J5i3MY4gCWt+04kgD+q+MM4pin52RsgMDA57XCxBIJLCDqHCxugJ9YUCeKofd4ZgHuNRblRNF5HX7m+G5PReXEWNgA00bZXVEsZOSIAuja7TO4kho62ud0BYwUUFwtiMUkfJjD4304DHxS/G3TQu11vvcGxWUBO3Vb414lbSQaEGV9wxv8A7HwCm8QrGRRvkkNmsBcT4BcFx/F31U7pX6X0a37Lejf7q3iY/llt+kUc3J8UNL2zwpZ2mYPnzSNzZni+rzvYk9538Fs47jklVJmk0a3RjB8LB3Dx8VGBWDCuDKudmdkYa06gvOW/kN1szVcGpS6MOHknuMURWF0RmlEYNnOBy+LgLgetl4Pp3Na1zmkNdcAkdW6EeYK2a2impZg2QGORhDmnyNwQeouFfsCmpsQimp32Y5zhK0dWucO1kvv2wT5OUdl7hqa7R3VQpvg+mfHsdePzkfWPLPp2x+P4qa9p2GCWiMn1oTmB8DYEf77lT+FoZaHFWRSD9J2LjZzSCWuHqPRX7j/N+Tp8uugv5ZhdZ13WQpRfvRqUd4zjL42eHDHDdNDTxh7GOkc0FxdYkk6216KfpMOijN442MPe1oH4L8+TVD3uzOc4uH1iTcW7j/Zdu4PxyOogYGyB8jGNEm9728QL+aZWPZD+5vez7h5Fc3xSS0WALKwFlUDSC5/ilRSsxmU1nLDDSxhvMFxmznbTey6AvN8DSblrSe8gICl4+yCpw6UUGR/JeyXJGNCWEPta2pIC1uIa+mrKeOCkEbpp3xgta0ZomhwLzJYXZYC2u6vrIgNgB5C34LEdO1pJDWgncgAX8ygKZxRU+41sdU1pcyaF0DmgbvYM0Xz1bfyWjjuFup8FtJrIZo5pnfvOlDnHyG3kF0N0YO4B66o+MEEOAIO4Ox9EBQOK8ONXiUTIpSwPonkPbqHDPfK7909barGIVD6nDJ6blCOopsofAwWDmsIdeMdWuA08RZdAEQFrAaCw02Hd5IIxe9hfv6/NAUXifiGnqcPdBA4STTtaxkLb52m4+Ju7Q2257ldKKIsiY07tY1p8w0Ar0ZA0EuDWgncgC59V6WQHJ8EpZYY/fmgzMhqKgPgcL5G805pYf37a63uFPV2KRx4nT1kjvzaal5bJj8LHZy6zj9W4I1KvDYwBYAW7rd6+TTtLcpa0t7rC3yQFJoMTjmxwSMPYfTcqOS1myuY8vdkP1rBwF/Bbvs2kHIqGX7TKufM3q3M+4uPEaq1CBumg7O2m3l3LMcQBJAAJ3sN/NAUzHMNjnxqFkzA9vuj9DtcvLfnYn/YXxhrpIRUYY9xzcqQ0kh+uwtIDb/aYTbyV3LBe9he1r9Vgxi4JAuNjbbyQHPsNx6EYR7rb85ELoPdrHmF+Ut+Hu65tvFedROJMDo4ozmMroIbDvDxmHplK6H7u3NmytzfasL/NZbA0Ws0CxuNBoe9AVbGm2xfDu4R1I/0Nt9wWng2Ix0dZXMqntiMsvOjkebNkaW2sHHS4sdN9VdywXBsLjY9y+JYGu+JodbvAP4oDnEtFJU0+KzQNdkqHM5TbEGURWzEA9HWIHet7HeIKafDHQREPmljEbKcD6Rr7AC7N25Trc6aK+Bq+BTtDswa0OPWwv80BTJRysTw0SusfdpI7nq+zezfv0K8+E8Wiom1EFW8QyNnkk7enNa83DmH6+mlhc6K8PiBIJAJGoJGx8O5Ykp2utma022uAbfNAVv2fQuEEsjmljZ55JWMdoQ1xABt0va/qtLgeoaIK2K4Esc87nM+sA74XW7j3q6ZV5TU4IfYAF7SCbanS2pQFB4K4opYcKibI8Nkax14jfPIXOcbsbu/Nfpf7lqupXU+G4dzhky1jJHA/s2vkc4A91g4K6cLYJ7vRwQyZHvhblzAeJIsTr3KYkiDhZwBHcRf8UBSabEY6TFKx1S4RtqGxPildo1wawNLA7a4IOi18CrWSVWKOALeaxr4wQQXsEZbnAPQkX9VfJIGu+JoNtrgG3zWeSL3sL2tew27vJAcv4ZY+igpK1/0sEkTY5Mw7VMCdCy31L79dd1OQ10dLitTJUODIqqOJ0UztGdhgaWZ9gb6+N1deULWsLd1tPksPgaRYtBHcQLfJAVHh94qMTqaqK/I5UcIfY2lc0lxc3vABDb+CK4MYALAAAdB/ZYQHOPazjJAjpmn4u3J5D4R87n0C5qpbiuv59ZM+9xmLR5N7I/34qJC9DjVqupJnmMqzyWtlv9nPDgqZjLILxREaHZz+g8QNz6LsQaorhTChTUkcdu1a7v4jqfv0UusbJu8tjfwbuJQqq0vk5x7YKQZIJeuZzCfAtzW/0n5rmozNs4Xb1aRp1tcH0XUfbA/83gHfKT8mH+6p9RRczCoZmjtQSPjf5POYfIkfMrRxLONMd/L0ZWZDd8tfR64HxRUteHPjFSIdRnF3xg6EtcNfnf0V9oOOKKpYWSO5ZcLFsmgIIsRm2+8LkNBWPhkbJG7K5ux/oR1HgrXTQ0eIG2lLUnu/RyHwHQ+GnqmTjw3trr7X8DGyZpaT/wBP+St45QthqHxscHsB7DgQbtOo1Cs/AvDU0jRUwVDY3NcRltfbo8Doe7uWpVez2tabNY2Qfaa9o+YcQVCUWJT0sjuVI6NwJa4DYkG2oOhUsn5a+NclsiivFZysi9H6BivYZrXtrba/gvQLi3DHEVbJWwt5z35ngOa46Zd3abCwuu0BZF9EqZakbmNkRujtL0ZVcxPiSRlU6mgpXzvbG2Q5ZI22DiR+0cOoVjVUpP15P/lI/wDyFQFg9aTiaU1UVPPSPgMwcWl0kTh2Bc/o3HvW1xVxE2iia8sdIXOsGN3NmlzjrpoASo/Hf1vh/wDBUf8Aa1R+M4kx2K2fHLJHTQlto43P+km+LNl27AA9SgLjFXNdAJm6tLM48suZRnCXE8ddCZGNLHNNnMdu24uD4ghQvA1ZegqKc5gaUyRhrwQ7llpdGXA6jS49FD4Sx1LR0GIRglogjjqmjrH0kt3s19EBcf8AEreXXPyG1EXAi47eWPmad29tVr0PEVVKGOGHycuTKQ/nQWDXW7RGe/Xa11BMeHUuOuBu1xkII6g0wNwpXhhlfyKbtU3KyR3GV+fLYdc1r2QGzXcTStqpKeCkfO6JrXOLZI2gB4uP0jh9yzh3EsrqplPPSPgc9jntLpI3Ahtgf0bj1K8cI/XNd/yoPwKxiP67pf8ALTf9zUB7v4r/ADeqmZA9/usro3MBF3BgBLx4AO230XlR8S1UrGvjw97mPF2uE9PYg9fjXnwGB+f3298lv/0MXnwXcVFUKck0If2L9JP2gi/c/reyA2sb4nnphI91DIYYwCZRLDa38OfNvpsvpvEs4ikmlopIo44nShxkidmyi4aAxxIJHeF9+0T9V1X/AC//AGCcRfqif/KO/wDEgJnD6vmwskAtnaHW7ri6h4uKmminquWbQOlaWXF3GM5dDsLqNwOLEvdYcklJl5bcoMcl7ZdL9vdQVK4jAKrNbMaiRpttczgG3qgL7w7jLaunZM0Fua4LTu0tJBBt5LTwnihk9ZNTNYRyRfmdHWOU2HgbhV+Kv/J8lfGR2TE2phb3uc3llo//AEAThzDzTYjTRu+J1C5zz3v5xe4n+aQoCyYZxJHJTzTv+iZBJIxxcR+yNi7Tv7lot4oqHM5sdBM6HcOLmB7m/abETm9NyqhOT+SpwfgOJOEn8PNF7/curxgWFtraeSA08GxWOqhbLCbsdffQgg2LSOhBWcZxFtPBJM4XEbSbDcno0eJNh6qucCWE2Ihn6P3o5e6+UZretl8e0CtBfS05a94klEsjY2lzuXEc3wjvdlCAneGsbFXTiVrSw5nMcx27HNNiD6WPqtSs4lPOdBSwOqXx/pCHNayMnZpe46u8BdQvC2JtGI1UTWyMZUNE8bZGFhzAZX2DumgK8uCfeDRuNNyeYaifnc0O3z2AGXwsgLHg3EYlldBLE6CoaM3KfY5m/aY5ujgtjBMYFQZwGlvJmdEbkG5bY3FvNVnFBL+UMMMvL94zzB3KvblZDf4tbXsvDhtlYZK33Z8DWe9yXErXk3s3YtcNLWQFsbjQ98fTZTdkTZS7ocxItb0WrwrxTHWiTK0sfG4gscRci9g8W6Eg/JQuCNnGL1HvJjdJ7ozWMODbZ3W0cSb7qGwqmfDRU9fACXwOmbKwftITO+4823zD1QF/osZElRUQ5bGnyXcSLHO3N6WUWziqSYuNHSvqI2Et5udjGuI3DM5u7uvsoRsxmOMPgNzJBG6Mjren0t4qz8GZPyfS8u2XlM+dtfW97+KA+sE4iZUMks10ckNxJC/RzDuL9CCNiF5cJ8UR10bnMaWOYbOY7ex2dp0Ki2svjNSWbCjaJbfbJJbfxyKv4PG6noqPEIhfltdHUMH14ua4ZvNh1/2UBf8ADMYE09TEGkGme1hNx2szA+4A2+KyKG4OlD6vEnNN2umicD3gwMI/FEBAyeyztG1R2el26/O62cK9mjY5mPkmztY4OyZbXI1Fz3XXQFkKy8u5rXIprCoT3xMALKysKqXCu8W8LitEYdIWcsuIsAb5gBrfyXhw/wAHNp4ZoXv5sc24ItbSx28LfJWkoVJ5pqPDfRC6IOfNrs56/wBlsVzaeQDoLNP39Vkey2L/AI8nyb810ELKk/FW/mI/wdP5TRwqlfFE1j3mQt0zkWJHS/j4qBrOBKd9Q6U3yyAh8fQk/Wad2nqrWijjZJPaeiWVUZLUlvRS8M4BbT1DZoZnXaT2XNaQQdwSLK6BECTslN7k9n2uqNfUVoyomHB8tdJVZvjhbFkttlcXXv6qWRcEhEYhg3Mq6eozW5AkGW3xZwBv0tZOH8F935xL8755XSuda24ADfIAfipdEBBuwD86mna/KJ4RG9lvrC4D7+RtZe+DYOIaOOlcRI1kfLJI0cLWNx4hSqICp4VwYIKWrp2yktqs4BI1YHR5APGwX1R4FXRsYxtcMjAGgchmw0tfyVqRARNHg2Ssnqc1+cxjcttsl9b9b3SowbNXRVWa3LjfHktvmIN7+ilkQFWk4VeKeqijnLDVTOkLw0Xa1waCwejd18UfD1bFG2OOtY1jBZrRTx2FlbEQERjOEOqKJ9O+TtSMDXSBo3uDfL6L1xDC+bSPp81s8RizW2uzLeykkQGrhtJyoY473yMa2/fYWuq9/g/8yfTc345zMXZe+QSZbella0QEBj/DLKqenlcSOQ65A+u24dkd4ZgD6LZqMHzVsVVmty43x5bfEHkG9/CylkQFfw7hdjKaenlPMZPJJI4WtbmG9tOoPVakXDtYxnJZXEQ7AuiaZWt+yH3tt1IJVrRAR+CYTHSwtiiByi5JJuXE6lzj1JK8IcGtXSVTnZiY2xMbb4ADc69blS6ICHxbBObUU07XZH07idr5muFnMPmtGo4akZO+ain5BlN5I3MD43u+1lOoPkQrMiAgcG4eMczqieUz1Dm5Q8gNaxv2Y2DQDx3WxgWD+7mftZudM6ba2XMALeOylkQEQzBbVslVn+OFsWS22Vxde/rsvrh/B/dqYQF2cAyG5Fr53ufa381lKogKtg/CRpfefd5cvPtkzNB5QF9LH4hqd1scM4BLSiVpnD2vJc1oYGtjc65JaAdidbKwogKxgHDk8D5C+oEomzF/0bQ5ziLBxdvYAWA2UjgGDCnpGUxPMDQ4EkWzBzi7UfzKWRAV7hThhtFzgx5c2V4c0H6gAsG36gCw9EVhR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>
              <a:latin typeface="+mj-lt"/>
            </a:endParaRPr>
          </a:p>
        </p:txBody>
      </p:sp>
      <p:sp>
        <p:nvSpPr>
          <p:cNvPr id="3078" name="AutoShape 6" descr="data:image/jpeg;base64,/9j/4AAQSkZJRgABAQAAAQABAAD/2wCEAAkGBxQTEBQUEhQWFRUUFxkXGBUXGBkfGxcdGBccFx0YGBgYHSghHB0nHBcYITEiJikrLi4uHB80ODMsNygtLisBCgoKDg0OGxAQGy8mICQuLDUxNzI3LC0sNCw3LCw0LDQ1LCwsLCwvMCwsLDQsLCwsLCwsLCwsLCwsLCwsLCwsLP/AABEIAIoBZgMBIgACEQEDEQH/xAAcAAEAAgMBAQEAAAAAAAAAAAAABQYBBAcDAgj/xABEEAABAwIEAwUEBQoEBwEAAAABAAIDBBEFEiExBhNBIlFhcYEHFDKRI0JSobEVJDM1Q2JygsHRFnSi8FNzkrKzwuGD/8QAGgEBAAMBAQEAAAAAAAAAAAAAAAMEBQIGAf/EACkRAAICAgICAgAFBQAAAAAAAAABAgMEERIhEzFBURRSYaHRBSJxgcH/2gAMAwEAAhEDEQA/AO4oiwUAXy94AuSAB1O3zWnVYrEx2QyMD7aMLgCfS65bjPG5q6WSGaPluNi0tJIJab5XA7eeqmpx52eitdlQq9l2x7jSKmmdC5pLhHnDvqkkEtbp323VA4k4xlqGQZXmNzQTIIyQM17DrtYX9VV5ZXOsHEnKLC52HcPDVfC16sKENP2zFuzrLOvSJNuP1AdK4SuzTNyvPfpa+nXx81ZsB4+dCzlmMOYxjWxsB1LurnPOw36KjIprMeua00Q15FkHtM7/AINjcVQOw4E7W7yB2st9XAHS9rKVBXKOG6+KgYABz6uawyNItGNw0u2Hef8A4uiYPi8cpyCSN0rWgvbGbht/HzWHfVwfXo38e9TWm+yUREUBaCIiAIiIAiIgCIiAIiIAiIgCIiAIiIAiIgCIiAIiIAiIgCIiAIiIAiIgCIiAIiIDBKjMbxqGmZmmeGXuGg7kjuHVSa4dx9iJmr5dezGeW3wtv96sYtHlnplTMyPDDa9lfllc8lzzdzjmce8nVfCLK9CkkebbbezCIsofDC9IoXO+Frnfwgn8ApHBsAmqdWANZ1kebNHqd/S6vXDnBM9NPHMydjxez2i+rTvY7HvVe7JhX89lmnGnY/XRo8H8AGS0tWHNb9WLYnxedx5Lo+GYVDTgthjbGDvlG/mtyyysS2+dr3JnoKcaFS0kERFCThERAEREAREQBERAEREAREQBERAEREAREQBERAEREAREQBERAEREAREQBERAEREB8lfnjGHXqZyessh/1uX6IIX5/wCKKcx1tQ0/8Vx/6jm/qtL+mtc3/gyv6onwiyLV64N4JjqKczTucA64YGkCwG7ieuqoq6rileKbA4mg2dJG1g/nF3H5XVzLnJKMY+2yhiQg3KU/SRyx25sb+PevlAitlRliwWOgZHzKoumk6QNBsP4j1/BXTgimkmeJzGIKdtzFCzQOJ0zu77Dr/Zc3wwxNvJKM+X4Iuj3fvdzRoT3q/cLYxVT0NVyjnqA8Bo0AY1zQBlHQCzrBZ2XB6bX7/wDDRw7FtJ/t9nRY52uJAcCW7gHUeBHRei51wUaukdyp6V2SV9zMDmIc6wu/KTppvpZdCDwsu2HCWk9mxVbzjtrTPtFgLKjJgiIgCIiAIiIAiIgCIiAIiIAiIgCIiAIiIAiIgCIiAIiIAiIgCIiAIiIAiIgCIiA+VyP2rYfkqmSjaVtif3maH7iF11Vvj/CPeKJ4aLvj7be/TceourGLZ47U36KuZV5Kmjh5UrjmNOqBE0izIYwxrfGwuT4kgfJRV1legcU2n9Hm1Jpa+zCIi6OQpzhLiB1HPntdjuy9veO8eI/qoNFxOCnFxZ3CbhJSR+h8OxKKeMPie17T3H7iNwVyGXE6oYhPJScxx5rrhjXPacpt2mtFjsq7R1kkTg6J7mOGt2m3z71YRxzWC5YWMHUMiFvM7rPjiSqb1pp/ZoTzI2pb2mvo6fwtxCKqM5mGOZlg+NwIIv1AOtip0Lj1F7R6lhvIyKTxsWm3dmGi6dw7jAqqdkzWlodfsnoQbHzVC/HlX210aWNkwsWk+yURYWVXLYREQBERAEREAREQBERAEREAREQBERAEREAREQBERAEREAREQBERAEREAREQBYcsrBQHDOOcF91q3AC0cl3s8idR6H+ihaWlfI4tjaXOALrDew306rrntQw0SUfM+tCcwPgdHDy2+QXPOA5LYjB4kj5tK3Me9yo5fKPO5GOo38fhkAsLsvEnAlPUEyNJhfuS22V3i5vf4iy47M0BxDTmAJAd9oX0PqpaMmNy6IsjGlS+z4WVhfUb7EEdDfXw1VkrFi4a4QmqjmcDFCN5HC1x+6Dv57BX+nxzDKaPkMkjLdiAC4HocxAIJWz7Pqx89FnlOZznvB00+I2FugtbReOO8A09RLzQ50bja4blym3ha9/G6xLbudjja9JfRu1UOFSlUk2/sq2HcGRVFa/I+9LZsjS0/EHk9kHpYtcCuo0dK2NjWRtDWtFgB0UDgOFNpJAxhu2V0hHhqHNb6dtWQKvfa5vW+izjUqteuzKIigLQREQBERAEREAREQBERAEREAREQBERAEREAREQBERAEREAREQBERAEREAREQBEWHICt+0OcMw6a/1gGjzJAXMeAacvxGG31SXHwABU77VcczyNp2G4j7T/ABcdh6C/qQtv2fULKSF1ZVOEfMGVmbSzb7gbku09AtOteLGe/cjHtauylr1H2SftN4g5MIgYfpJgb/us2J9Tp81yJTnGmKNqaySRjszLNa02I0A7jrvdQau4lSrr/X5KOZc7LG/hej7jjLiGtBLibADcnuAXyrj7LcNEtYZHDSFt/wCZ2g+66j+O8H93rHgDsSfSM9TqPQ3XSvTtdf6HDofhVn6lz9kVYDTyxdWPzejh/cFXHGMTip488zwwbA9ST0AG5XEuFsedR1AkAu0jK9ve3w8QV06pxWkr42sjkjdJma5rH6PBDgTYHXYHZZmXQ428muma2HkKVPFPtHtwvgs0ccXPmzlly1oaB8V9XE9onUqzhAFlUpS5PZoQgorSCwCsqg4xFDJi8rKmZ0cbaaNzQJ3RDMXkbtcL6Lk7L6SvNlQ0kgOaSNwCNPNUzHpoqTDJTSTEiSRrOaZjJkL8rCQ9zjazdbevVReOyYfTwxS0U9P7xA9hvHKwvlbmAeH2dd9xe90B0xFF4ZjLJpZomhzXwFocHdQ4XDm66grSn4thbHM8tfaCcQO03c7LqNdu0EBYUUZLjLG1baYg53RGUO0y5Q7Kdb7rXpeJYXsmlGYQQ3vO7Rjrb5L6uA2vbfRATV1lUiPiBgqRVTRVMcUjGxRyPaBG0FxOYgHMMxcBmcOgV1a6+qA+kVfZxZAaV1QcwaJHRBlu257HZMrWjckjRemI8RthbEHRyGaYdinaAZPG9jYAdSTYICcRQGF8URzVHu+SSOYNc5zHixZYga998wsRcLewPF2VMbnsBAbI+M3743ZTt0QEgSl1S+IcYbTYox8ry2JtG9xbc2J5mlm9XHYLe4ZpZZHOrKklr5B9HDm7MMe4BGxedyUBZ0VX/wAaxG72xTGnacpqQ36PQ2J3uW30zWsvus4uZHSx1PKmdHI0Pu1o7AJAGe50NyEBZUVWHGP0scRpalr5rlgLW6gWzH4tgCL+a28Q4layZ0MUUtRIwAvbEBZl9g5ziBc926Anl4mqZmy5m5vs3F/le6jsLx+GeF8ocWCMkSNkGV0RbuHg7d6oOCup2PcaqmzwTTEw172WcS51wHn4mi+jXaC1kB1QFZUbNi7G1MdPY55WOkaRtZlr3+ajqvioB8jIIJqkw6SGIDK02vluSMzvAXKAsaKtYfxWZoOcylnLSbNDcji7cHQO0sRY3sV9YNxUKlwDKecNzOYZHNGVhbuHG/ogLGiq9RxkwF5jgnmiiJa+aNl2At+K2t3W62C35+I4Wx08jSXsqXsYxze9+xPh3oCZRQeLcRtilELI5J5i3MY4gCWt+04kgD+q+MM4pin52RsgMDA57XCxBIJLCDqHCxugJ9YUCeKofd4ZgHuNRblRNF5HX7m+G5PReXEWNgA00bZXVEsZOSIAuja7TO4kho62ud0BYwUUFwtiMUkfJjD4304DHxS/G3TQu11vvcGxWUBO3Vb414lbSQaEGV9wxv8A7HwCm8QrGRRvkkNmsBcT4BcFx/F31U7pX6X0a37Lejf7q3iY/llt+kUc3J8UNL2zwpZ2mYPnzSNzZni+rzvYk9538Fs47jklVJmk0a3RjB8LB3Dx8VGBWDCuDKudmdkYa06gvOW/kN1szVcGpS6MOHknuMURWF0RmlEYNnOBy+LgLgetl4Pp3Na1zmkNdcAkdW6EeYK2a2impZg2QGORhDmnyNwQeouFfsCmpsQimp32Y5zhK0dWucO1kvv2wT5OUdl7hqa7R3VQpvg+mfHsdePzkfWPLPp2x+P4qa9p2GCWiMn1oTmB8DYEf77lT+FoZaHFWRSD9J2LjZzSCWuHqPRX7j/N+Tp8uugv5ZhdZ13WQpRfvRqUd4zjL42eHDHDdNDTxh7GOkc0FxdYkk6216KfpMOijN442MPe1oH4L8+TVD3uzOc4uH1iTcW7j/Zdu4PxyOogYGyB8jGNEm9728QL+aZWPZD+5vez7h5Fc3xSS0WALKwFlUDSC5/ilRSsxmU1nLDDSxhvMFxmznbTey6AvN8DSblrSe8gICl4+yCpw6UUGR/JeyXJGNCWEPta2pIC1uIa+mrKeOCkEbpp3xgta0ZomhwLzJYXZYC2u6vrIgNgB5C34LEdO1pJDWgncgAX8ygKZxRU+41sdU1pcyaF0DmgbvYM0Xz1bfyWjjuFup8FtJrIZo5pnfvOlDnHyG3kF0N0YO4B66o+MEEOAIO4Ox9EBQOK8ONXiUTIpSwPonkPbqHDPfK7909barGIVD6nDJ6blCOopsofAwWDmsIdeMdWuA08RZdAEQFrAaCw02Hd5IIxe9hfv6/NAUXifiGnqcPdBA4STTtaxkLb52m4+Ju7Q2257ldKKIsiY07tY1p8w0Ar0ZA0EuDWgncgC59V6WQHJ8EpZYY/fmgzMhqKgPgcL5G805pYf37a63uFPV2KRx4nT1kjvzaal5bJj8LHZy6zj9W4I1KvDYwBYAW7rd6+TTtLcpa0t7rC3yQFJoMTjmxwSMPYfTcqOS1myuY8vdkP1rBwF/Bbvs2kHIqGX7TKufM3q3M+4uPEaq1CBumg7O2m3l3LMcQBJAAJ3sN/NAUzHMNjnxqFkzA9vuj9DtcvLfnYn/YXxhrpIRUYY9xzcqQ0kh+uwtIDb/aYTbyV3LBe9he1r9Vgxi4JAuNjbbyQHPsNx6EYR7rb85ELoPdrHmF+Ut+Hu65tvFedROJMDo4ozmMroIbDvDxmHplK6H7u3NmytzfasL/NZbA0Ws0CxuNBoe9AVbGm2xfDu4R1I/0Nt9wWng2Ix0dZXMqntiMsvOjkebNkaW2sHHS4sdN9VdywXBsLjY9y+JYGu+JodbvAP4oDnEtFJU0+KzQNdkqHM5TbEGURWzEA9HWIHet7HeIKafDHQREPmljEbKcD6Rr7AC7N25Trc6aK+Bq+BTtDswa0OPWwv80BTJRysTw0SusfdpI7nq+zezfv0K8+E8Wiom1EFW8QyNnkk7enNa83DmH6+mlhc6K8PiBIJAJGoJGx8O5Ykp2utma022uAbfNAVv2fQuEEsjmljZ55JWMdoQ1xABt0va/qtLgeoaIK2K4Esc87nM+sA74XW7j3q6ZV5TU4IfYAF7SCbanS2pQFB4K4opYcKibI8Nkax14jfPIXOcbsbu/Nfpf7lqupXU+G4dzhky1jJHA/s2vkc4A91g4K6cLYJ7vRwQyZHvhblzAeJIsTr3KYkiDhZwBHcRf8UBSabEY6TFKx1S4RtqGxPildo1wawNLA7a4IOi18CrWSVWKOALeaxr4wQQXsEZbnAPQkX9VfJIGu+JoNtrgG3zWeSL3sL2tew27vJAcv4ZY+igpK1/0sEkTY5Mw7VMCdCy31L79dd1OQ10dLitTJUODIqqOJ0UztGdhgaWZ9gb6+N1deULWsLd1tPksPgaRYtBHcQLfJAVHh94qMTqaqK/I5UcIfY2lc0lxc3vABDb+CK4MYALAAAdB/ZYQHOPazjJAjpmn4u3J5D4R87n0C5qpbiuv59ZM+9xmLR5N7I/34qJC9DjVqupJnmMqzyWtlv9nPDgqZjLILxREaHZz+g8QNz6LsQaorhTChTUkcdu1a7v4jqfv0UusbJu8tjfwbuJQqq0vk5x7YKQZIJeuZzCfAtzW/0n5rmozNs4Xb1aRp1tcH0XUfbA/83gHfKT8mH+6p9RRczCoZmjtQSPjf5POYfIkfMrRxLONMd/L0ZWZDd8tfR64HxRUteHPjFSIdRnF3xg6EtcNfnf0V9oOOKKpYWSO5ZcLFsmgIIsRm2+8LkNBWPhkbJG7K5ux/oR1HgrXTQ0eIG2lLUnu/RyHwHQ+GnqmTjw3trr7X8DGyZpaT/wBP+St45QthqHxscHsB7DgQbtOo1Cs/AvDU0jRUwVDY3NcRltfbo8Doe7uWpVez2tabNY2Qfaa9o+YcQVCUWJT0sjuVI6NwJa4DYkG2oOhUsn5a+NclsiivFZysi9H6BivYZrXtrba/gvQLi3DHEVbJWwt5z35ngOa46Zd3abCwuu0BZF9EqZakbmNkRujtL0ZVcxPiSRlU6mgpXzvbG2Q5ZI22DiR+0cOoVjVUpP15P/lI/wDyFQFg9aTiaU1UVPPSPgMwcWl0kTh2Bc/o3HvW1xVxE2iia8sdIXOsGN3NmlzjrpoASo/Hf1vh/wDBUf8Aa1R+M4kx2K2fHLJHTQlto43P+km+LNl27AA9SgLjFXNdAJm6tLM48suZRnCXE8ddCZGNLHNNnMdu24uD4ghQvA1ZegqKc5gaUyRhrwQ7llpdGXA6jS49FD4Sx1LR0GIRglogjjqmjrH0kt3s19EBcf8AEreXXPyG1EXAi47eWPmad29tVr0PEVVKGOGHycuTKQ/nQWDXW7RGe/Xa11BMeHUuOuBu1xkII6g0wNwpXhhlfyKbtU3KyR3GV+fLYdc1r2QGzXcTStqpKeCkfO6JrXOLZI2gB4uP0jh9yzh3EsrqplPPSPgc9jntLpI3Ahtgf0bj1K8cI/XNd/yoPwKxiP67pf8ALTf9zUB7v4r/ADeqmZA9/usro3MBF3BgBLx4AO230XlR8S1UrGvjw97mPF2uE9PYg9fjXnwGB+f3298lv/0MXnwXcVFUKck0If2L9JP2gi/c/reyA2sb4nnphI91DIYYwCZRLDa38OfNvpsvpvEs4ikmlopIo44nShxkidmyi4aAxxIJHeF9+0T9V1X/AC//AGCcRfqif/KO/wDEgJnD6vmwskAtnaHW7ri6h4uKmminquWbQOlaWXF3GM5dDsLqNwOLEvdYcklJl5bcoMcl7ZdL9vdQVK4jAKrNbMaiRpttczgG3qgL7w7jLaunZM0Fua4LTu0tJBBt5LTwnihk9ZNTNYRyRfmdHWOU2HgbhV+Kv/J8lfGR2TE2phb3uc3llo//AEAThzDzTYjTRu+J1C5zz3v5xe4n+aQoCyYZxJHJTzTv+iZBJIxxcR+yNi7Tv7lot4oqHM5sdBM6HcOLmB7m/abETm9NyqhOT+SpwfgOJOEn8PNF7/curxgWFtraeSA08GxWOqhbLCbsdffQgg2LSOhBWcZxFtPBJM4XEbSbDcno0eJNh6qucCWE2Ihn6P3o5e6+UZretl8e0CtBfS05a94klEsjY2lzuXEc3wjvdlCAneGsbFXTiVrSw5nMcx27HNNiD6WPqtSs4lPOdBSwOqXx/pCHNayMnZpe46u8BdQvC2JtGI1UTWyMZUNE8bZGFhzAZX2DumgK8uCfeDRuNNyeYaifnc0O3z2AGXwsgLHg3EYlldBLE6CoaM3KfY5m/aY5ujgtjBMYFQZwGlvJmdEbkG5bY3FvNVnFBL+UMMMvL94zzB3KvblZDf4tbXsvDhtlYZK33Z8DWe9yXErXk3s3YtcNLWQFsbjQ98fTZTdkTZS7ocxItb0WrwrxTHWiTK0sfG4gscRci9g8W6Eg/JQuCNnGL1HvJjdJ7ozWMODbZ3W0cSb7qGwqmfDRU9fACXwOmbKwftITO+4823zD1QF/osZElRUQ5bGnyXcSLHO3N6WUWziqSYuNHSvqI2Et5udjGuI3DM5u7uvsoRsxmOMPgNzJBG6Mjren0t4qz8GZPyfS8u2XlM+dtfW97+KA+sE4iZUMks10ckNxJC/RzDuL9CCNiF5cJ8UR10bnMaWOYbOY7ex2dp0Ki2svjNSWbCjaJbfbJJbfxyKv4PG6noqPEIhfltdHUMH14ua4ZvNh1/2UBf8ADMYE09TEGkGme1hNx2szA+4A2+KyKG4OlD6vEnNN2umicD3gwMI/FEBAyeyztG1R2el26/O62cK9mjY5mPkmztY4OyZbXI1Fz3XXQFkKy8u5rXIprCoT3xMALKysKqXCu8W8LitEYdIWcsuIsAb5gBrfyXhw/wAHNp4ZoXv5sc24ItbSx28LfJWkoVJ5pqPDfRC6IOfNrs56/wBlsVzaeQDoLNP39Vkey2L/AI8nyb810ELKk/FW/mI/wdP5TRwqlfFE1j3mQt0zkWJHS/j4qBrOBKd9Q6U3yyAh8fQk/Wad2nqrWijjZJPaeiWVUZLUlvRS8M4BbT1DZoZnXaT2XNaQQdwSLK6BECTslN7k9n2uqNfUVoyomHB8tdJVZvjhbFkttlcXXv6qWRcEhEYhg3Mq6eozW5AkGW3xZwBv0tZOH8F935xL8755XSuda24ADfIAfipdEBBuwD86mna/KJ4RG9lvrC4D7+RtZe+DYOIaOOlcRI1kfLJI0cLWNx4hSqICp4VwYIKWrp2yktqs4BI1YHR5APGwX1R4FXRsYxtcMjAGgchmw0tfyVqRARNHg2Ssnqc1+cxjcttsl9b9b3SowbNXRVWa3LjfHktvmIN7+ilkQFWk4VeKeqijnLDVTOkLw0Xa1waCwejd18UfD1bFG2OOtY1jBZrRTx2FlbEQERjOEOqKJ9O+TtSMDXSBo3uDfL6L1xDC+bSPp81s8RizW2uzLeykkQGrhtJyoY473yMa2/fYWuq9/g/8yfTc345zMXZe+QSZbella0QEBj/DLKqenlcSOQ65A+u24dkd4ZgD6LZqMHzVsVVmty43x5bfEHkG9/CylkQFfw7hdjKaenlPMZPJJI4WtbmG9tOoPVakXDtYxnJZXEQ7AuiaZWt+yH3tt1IJVrRAR+CYTHSwtiiByi5JJuXE6lzj1JK8IcGtXSVTnZiY2xMbb4ADc69blS6ICHxbBObUU07XZH07idr5muFnMPmtGo4akZO+ain5BlN5I3MD43u+1lOoPkQrMiAgcG4eMczqieUz1Dm5Q8gNaxv2Y2DQDx3WxgWD+7mftZudM6ba2XMALeOylkQEQzBbVslVn+OFsWS22Vxde/rsvrh/B/dqYQF2cAyG5Fr53ufa381lKogKtg/CRpfefd5cvPtkzNB5QF9LH4hqd1scM4BLSiVpnD2vJc1oYGtjc65JaAdidbKwogKxgHDk8D5C+oEomzF/0bQ5ziLBxdvYAWA2UjgGDCnpGUxPMDQ4EkWzBzi7UfzKWRAV7hThhtFzgx5c2V4c0H6gAsG36gCw9EVhR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>
              <a:latin typeface="+mj-lt"/>
            </a:endParaRPr>
          </a:p>
        </p:txBody>
      </p:sp>
      <p:sp>
        <p:nvSpPr>
          <p:cNvPr id="3080" name="AutoShape 8" descr="data:image/jpeg;base64,/9j/4AAQSkZJRgABAQAAAQABAAD/2wCEAAkGBxQTEBQUEhQWFRUUFxkXGBUXGBkfGxcdGBccFx0YGBgYHSghHB0nHBcYITEiJikrLi4uHB80ODMsNygtLisBCgoKDg0OGxAQGy8mICQuLDUxNzI3LC0sNCw3LCw0LDQ1LCwsLCwvMCwsLDQsLCwsLCwsLCwsLCwsLCwsLCwsLP/AABEIAIoBZgMBIgACEQEDEQH/xAAcAAEAAgMBAQEAAAAAAAAAAAAABQYBBAcDAgj/xABEEAABAwIEAwUEBQoEBwEAAAABAAIDBBEFEiExBhNBIlFhcYEHFDKRI0JSobEVJDM1Q2JygsHRFnSi8FNzkrKzwuGD/8QAGgEBAAMBAQEAAAAAAAAAAAAAAAMEBQIGAf/EACkRAAICAgICAgAFBQAAAAAAAAABAgMEERIhEzFBURRSYaHRBSJxgcH/2gAMAwEAAhEDEQA/AO4oiwUAXy94AuSAB1O3zWnVYrEx2QyMD7aMLgCfS65bjPG5q6WSGaPluNi0tJIJab5XA7eeqmpx52eitdlQq9l2x7jSKmmdC5pLhHnDvqkkEtbp323VA4k4xlqGQZXmNzQTIIyQM17DrtYX9VV5ZXOsHEnKLC52HcPDVfC16sKENP2zFuzrLOvSJNuP1AdK4SuzTNyvPfpa+nXx81ZsB4+dCzlmMOYxjWxsB1LurnPOw36KjIprMeua00Q15FkHtM7/AINjcVQOw4E7W7yB2st9XAHS9rKVBXKOG6+KgYABz6uawyNItGNw0u2Hef8A4uiYPi8cpyCSN0rWgvbGbht/HzWHfVwfXo38e9TWm+yUREUBaCIiAIiIAiIgCIiAIiIAiIgCIiAIiIAiIgCIiAIiIAiIgCIiAIiIAiIgCIiAIiIDBKjMbxqGmZmmeGXuGg7kjuHVSa4dx9iJmr5dezGeW3wtv96sYtHlnplTMyPDDa9lfllc8lzzdzjmce8nVfCLK9CkkebbbezCIsofDC9IoXO+Frnfwgn8ApHBsAmqdWANZ1kebNHqd/S6vXDnBM9NPHMydjxez2i+rTvY7HvVe7JhX89lmnGnY/XRo8H8AGS0tWHNb9WLYnxedx5Lo+GYVDTgthjbGDvlG/mtyyysS2+dr3JnoKcaFS0kERFCThERAEREAREQBERAEREAREQBERAEREAREQBERAEREAREQBERAEREAREQBERAEREB8lfnjGHXqZyessh/1uX6IIX5/wCKKcx1tQ0/8Vx/6jm/qtL+mtc3/gyv6onwiyLV64N4JjqKczTucA64YGkCwG7ieuqoq6rileKbA4mg2dJG1g/nF3H5XVzLnJKMY+2yhiQg3KU/SRyx25sb+PevlAitlRliwWOgZHzKoumk6QNBsP4j1/BXTgimkmeJzGIKdtzFCzQOJ0zu77Dr/Zc3wwxNvJKM+X4Iuj3fvdzRoT3q/cLYxVT0NVyjnqA8Bo0AY1zQBlHQCzrBZ2XB6bX7/wDDRw7FtJ/t9nRY52uJAcCW7gHUeBHRei51wUaukdyp6V2SV9zMDmIc6wu/KTppvpZdCDwsu2HCWk9mxVbzjtrTPtFgLKjJgiIgCIiAIiIAiIgCIiAIiIAiIgCIiAIiIAiIgCIiAIiIAiIgCIiAIiIAiIgCIiA+VyP2rYfkqmSjaVtif3maH7iF11Vvj/CPeKJ4aLvj7be/TceourGLZ47U36KuZV5Kmjh5UrjmNOqBE0izIYwxrfGwuT4kgfJRV1legcU2n9Hm1Jpa+zCIi6OQpzhLiB1HPntdjuy9veO8eI/qoNFxOCnFxZ3CbhJSR+h8OxKKeMPie17T3H7iNwVyGXE6oYhPJScxx5rrhjXPacpt2mtFjsq7R1kkTg6J7mOGt2m3z71YRxzWC5YWMHUMiFvM7rPjiSqb1pp/ZoTzI2pb2mvo6fwtxCKqM5mGOZlg+NwIIv1AOtip0Lj1F7R6lhvIyKTxsWm3dmGi6dw7jAqqdkzWlodfsnoQbHzVC/HlX210aWNkwsWk+yURYWVXLYREQBERAEREAREQBERAEREAREQBERAEREAREQBERAEREAREQBERAEREAREQBYcsrBQHDOOcF91q3AC0cl3s8idR6H+ihaWlfI4tjaXOALrDew306rrntQw0SUfM+tCcwPgdHDy2+QXPOA5LYjB4kj5tK3Me9yo5fKPO5GOo38fhkAsLsvEnAlPUEyNJhfuS22V3i5vf4iy47M0BxDTmAJAd9oX0PqpaMmNy6IsjGlS+z4WVhfUb7EEdDfXw1VkrFi4a4QmqjmcDFCN5HC1x+6Dv57BX+nxzDKaPkMkjLdiAC4HocxAIJWz7Pqx89FnlOZznvB00+I2FugtbReOO8A09RLzQ50bja4blym3ha9/G6xLbudjja9JfRu1UOFSlUk2/sq2HcGRVFa/I+9LZsjS0/EHk9kHpYtcCuo0dK2NjWRtDWtFgB0UDgOFNpJAxhu2V0hHhqHNb6dtWQKvfa5vW+izjUqteuzKIigLQREQBERAEREAREQBERAEREAREQBERAEREAREQBERAEREAREQBERAEREAREQBEWHICt+0OcMw6a/1gGjzJAXMeAacvxGG31SXHwABU77VcczyNp2G4j7T/ABcdh6C/qQtv2fULKSF1ZVOEfMGVmbSzb7gbku09AtOteLGe/cjHtauylr1H2SftN4g5MIgYfpJgb/us2J9Tp81yJTnGmKNqaySRjszLNa02I0A7jrvdQau4lSrr/X5KOZc7LG/hej7jjLiGtBLibADcnuAXyrj7LcNEtYZHDSFt/wCZ2g+66j+O8H93rHgDsSfSM9TqPQ3XSvTtdf6HDofhVn6lz9kVYDTyxdWPzejh/cFXHGMTip488zwwbA9ST0AG5XEuFsedR1AkAu0jK9ve3w8QV06pxWkr42sjkjdJma5rH6PBDgTYHXYHZZmXQ428muma2HkKVPFPtHtwvgs0ccXPmzlly1oaB8V9XE9onUqzhAFlUpS5PZoQgorSCwCsqg4xFDJi8rKmZ0cbaaNzQJ3RDMXkbtcL6Lk7L6SvNlQ0kgOaSNwCNPNUzHpoqTDJTSTEiSRrOaZjJkL8rCQ9zjazdbevVReOyYfTwxS0U9P7xA9hvHKwvlbmAeH2dd9xe90B0xFF4ZjLJpZomhzXwFocHdQ4XDm66grSn4thbHM8tfaCcQO03c7LqNdu0EBYUUZLjLG1baYg53RGUO0y5Q7Kdb7rXpeJYXsmlGYQQ3vO7Rjrb5L6uA2vbfRATV1lUiPiBgqRVTRVMcUjGxRyPaBG0FxOYgHMMxcBmcOgV1a6+qA+kVfZxZAaV1QcwaJHRBlu257HZMrWjckjRemI8RthbEHRyGaYdinaAZPG9jYAdSTYICcRQGF8URzVHu+SSOYNc5zHixZYga998wsRcLewPF2VMbnsBAbI+M3743ZTt0QEgSl1S+IcYbTYox8ry2JtG9xbc2J5mlm9XHYLe4ZpZZHOrKklr5B9HDm7MMe4BGxedyUBZ0VX/wAaxG72xTGnacpqQ36PQ2J3uW30zWsvus4uZHSx1PKmdHI0Pu1o7AJAGe50NyEBZUVWHGP0scRpalr5rlgLW6gWzH4tgCL+a28Q4layZ0MUUtRIwAvbEBZl9g5ziBc926Anl4mqZmy5m5vs3F/le6jsLx+GeF8ocWCMkSNkGV0RbuHg7d6oOCup2PcaqmzwTTEw172WcS51wHn4mi+jXaC1kB1QFZUbNi7G1MdPY55WOkaRtZlr3+ajqvioB8jIIJqkw6SGIDK02vluSMzvAXKAsaKtYfxWZoOcylnLSbNDcji7cHQO0sRY3sV9YNxUKlwDKecNzOYZHNGVhbuHG/ogLGiq9RxkwF5jgnmiiJa+aNl2At+K2t3W62C35+I4Wx08jSXsqXsYxze9+xPh3oCZRQeLcRtilELI5J5i3MY4gCWt+04kgD+q+MM4pin52RsgMDA57XCxBIJLCDqHCxugJ9YUCeKofd4ZgHuNRblRNF5HX7m+G5PReXEWNgA00bZXVEsZOSIAuja7TO4kho62ud0BYwUUFwtiMUkfJjD4304DHxS/G3TQu11vvcGxWUBO3Vb414lbSQaEGV9wxv8A7HwCm8QrGRRvkkNmsBcT4BcFx/F31U7pX6X0a37Lejf7q3iY/llt+kUc3J8UNL2zwpZ2mYPnzSNzZni+rzvYk9538Fs47jklVJmk0a3RjB8LB3Dx8VGBWDCuDKudmdkYa06gvOW/kN1szVcGpS6MOHknuMURWF0RmlEYNnOBy+LgLgetl4Pp3Na1zmkNdcAkdW6EeYK2a2impZg2QGORhDmnyNwQeouFfsCmpsQimp32Y5zhK0dWucO1kvv2wT5OUdl7hqa7R3VQpvg+mfHsdePzkfWPLPp2x+P4qa9p2GCWiMn1oTmB8DYEf77lT+FoZaHFWRSD9J2LjZzSCWuHqPRX7j/N+Tp8uugv5ZhdZ13WQpRfvRqUd4zjL42eHDHDdNDTxh7GOkc0FxdYkk6216KfpMOijN442MPe1oH4L8+TVD3uzOc4uH1iTcW7j/Zdu4PxyOogYGyB8jGNEm9728QL+aZWPZD+5vez7h5Fc3xSS0WALKwFlUDSC5/ilRSsxmU1nLDDSxhvMFxmznbTey6AvN8DSblrSe8gICl4+yCpw6UUGR/JeyXJGNCWEPta2pIC1uIa+mrKeOCkEbpp3xgta0ZomhwLzJYXZYC2u6vrIgNgB5C34LEdO1pJDWgncgAX8ygKZxRU+41sdU1pcyaF0DmgbvYM0Xz1bfyWjjuFup8FtJrIZo5pnfvOlDnHyG3kF0N0YO4B66o+MEEOAIO4Ox9EBQOK8ONXiUTIpSwPonkPbqHDPfK7909barGIVD6nDJ6blCOopsofAwWDmsIdeMdWuA08RZdAEQFrAaCw02Hd5IIxe9hfv6/NAUXifiGnqcPdBA4STTtaxkLb52m4+Ju7Q2257ldKKIsiY07tY1p8w0Ar0ZA0EuDWgncgC59V6WQHJ8EpZYY/fmgzMhqKgPgcL5G805pYf37a63uFPV2KRx4nT1kjvzaal5bJj8LHZy6zj9W4I1KvDYwBYAW7rd6+TTtLcpa0t7rC3yQFJoMTjmxwSMPYfTcqOS1myuY8vdkP1rBwF/Bbvs2kHIqGX7TKufM3q3M+4uPEaq1CBumg7O2m3l3LMcQBJAAJ3sN/NAUzHMNjnxqFkzA9vuj9DtcvLfnYn/YXxhrpIRUYY9xzcqQ0kh+uwtIDb/aYTbyV3LBe9he1r9Vgxi4JAuNjbbyQHPsNx6EYR7rb85ELoPdrHmF+Ut+Hu65tvFedROJMDo4ozmMroIbDvDxmHplK6H7u3NmytzfasL/NZbA0Ws0CxuNBoe9AVbGm2xfDu4R1I/0Nt9wWng2Ix0dZXMqntiMsvOjkebNkaW2sHHS4sdN9VdywXBsLjY9y+JYGu+JodbvAP4oDnEtFJU0+KzQNdkqHM5TbEGURWzEA9HWIHet7HeIKafDHQREPmljEbKcD6Rr7AC7N25Trc6aK+Bq+BTtDswa0OPWwv80BTJRysTw0SusfdpI7nq+zezfv0K8+E8Wiom1EFW8QyNnkk7enNa83DmH6+mlhc6K8PiBIJAJGoJGx8O5Ykp2utma022uAbfNAVv2fQuEEsjmljZ55JWMdoQ1xABt0va/qtLgeoaIK2K4Esc87nM+sA74XW7j3q6ZV5TU4IfYAF7SCbanS2pQFB4K4opYcKibI8Nkax14jfPIXOcbsbu/Nfpf7lqupXU+G4dzhky1jJHA/s2vkc4A91g4K6cLYJ7vRwQyZHvhblzAeJIsTr3KYkiDhZwBHcRf8UBSabEY6TFKx1S4RtqGxPildo1wawNLA7a4IOi18CrWSVWKOALeaxr4wQQXsEZbnAPQkX9VfJIGu+JoNtrgG3zWeSL3sL2tew27vJAcv4ZY+igpK1/0sEkTY5Mw7VMCdCy31L79dd1OQ10dLitTJUODIqqOJ0UztGdhgaWZ9gb6+N1deULWsLd1tPksPgaRYtBHcQLfJAVHh94qMTqaqK/I5UcIfY2lc0lxc3vABDb+CK4MYALAAAdB/ZYQHOPazjJAjpmn4u3J5D4R87n0C5qpbiuv59ZM+9xmLR5N7I/34qJC9DjVqupJnmMqzyWtlv9nPDgqZjLILxREaHZz+g8QNz6LsQaorhTChTUkcdu1a7v4jqfv0UusbJu8tjfwbuJQqq0vk5x7YKQZIJeuZzCfAtzW/0n5rmozNs4Xb1aRp1tcH0XUfbA/83gHfKT8mH+6p9RRczCoZmjtQSPjf5POYfIkfMrRxLONMd/L0ZWZDd8tfR64HxRUteHPjFSIdRnF3xg6EtcNfnf0V9oOOKKpYWSO5ZcLFsmgIIsRm2+8LkNBWPhkbJG7K5ux/oR1HgrXTQ0eIG2lLUnu/RyHwHQ+GnqmTjw3trr7X8DGyZpaT/wBP+St45QthqHxscHsB7DgQbtOo1Cs/AvDU0jRUwVDY3NcRltfbo8Doe7uWpVez2tabNY2Qfaa9o+YcQVCUWJT0sjuVI6NwJa4DYkG2oOhUsn5a+NclsiivFZysi9H6BivYZrXtrba/gvQLi3DHEVbJWwt5z35ngOa46Zd3abCwuu0BZF9EqZakbmNkRujtL0ZVcxPiSRlU6mgpXzvbG2Q5ZI22DiR+0cOoVjVUpP15P/lI/wDyFQFg9aTiaU1UVPPSPgMwcWl0kTh2Bc/o3HvW1xVxE2iia8sdIXOsGN3NmlzjrpoASo/Hf1vh/wDBUf8Aa1R+M4kx2K2fHLJHTQlto43P+km+LNl27AA9SgLjFXNdAJm6tLM48suZRnCXE8ddCZGNLHNNnMdu24uD4ghQvA1ZegqKc5gaUyRhrwQ7llpdGXA6jS49FD4Sx1LR0GIRglogjjqmjrH0kt3s19EBcf8AEreXXPyG1EXAi47eWPmad29tVr0PEVVKGOGHycuTKQ/nQWDXW7RGe/Xa11BMeHUuOuBu1xkII6g0wNwpXhhlfyKbtU3KyR3GV+fLYdc1r2QGzXcTStqpKeCkfO6JrXOLZI2gB4uP0jh9yzh3EsrqplPPSPgc9jntLpI3Ahtgf0bj1K8cI/XNd/yoPwKxiP67pf8ALTf9zUB7v4r/ADeqmZA9/usro3MBF3BgBLx4AO230XlR8S1UrGvjw97mPF2uE9PYg9fjXnwGB+f3298lv/0MXnwXcVFUKck0If2L9JP2gi/c/reyA2sb4nnphI91DIYYwCZRLDa38OfNvpsvpvEs4ikmlopIo44nShxkidmyi4aAxxIJHeF9+0T9V1X/AC//AGCcRfqif/KO/wDEgJnD6vmwskAtnaHW7ri6h4uKmminquWbQOlaWXF3GM5dDsLqNwOLEvdYcklJl5bcoMcl7ZdL9vdQVK4jAKrNbMaiRpttczgG3qgL7w7jLaunZM0Fua4LTu0tJBBt5LTwnihk9ZNTNYRyRfmdHWOU2HgbhV+Kv/J8lfGR2TE2phb3uc3llo//AEAThzDzTYjTRu+J1C5zz3v5xe4n+aQoCyYZxJHJTzTv+iZBJIxxcR+yNi7Tv7lot4oqHM5sdBM6HcOLmB7m/abETm9NyqhOT+SpwfgOJOEn8PNF7/curxgWFtraeSA08GxWOqhbLCbsdffQgg2LSOhBWcZxFtPBJM4XEbSbDcno0eJNh6qucCWE2Ihn6P3o5e6+UZretl8e0CtBfS05a94klEsjY2lzuXEc3wjvdlCAneGsbFXTiVrSw5nMcx27HNNiD6WPqtSs4lPOdBSwOqXx/pCHNayMnZpe46u8BdQvC2JtGI1UTWyMZUNE8bZGFhzAZX2DumgK8uCfeDRuNNyeYaifnc0O3z2AGXwsgLHg3EYlldBLE6CoaM3KfY5m/aY5ujgtjBMYFQZwGlvJmdEbkG5bY3FvNVnFBL+UMMMvL94zzB3KvblZDf4tbXsvDhtlYZK33Z8DWe9yXErXk3s3YtcNLWQFsbjQ98fTZTdkTZS7ocxItb0WrwrxTHWiTK0sfG4gscRci9g8W6Eg/JQuCNnGL1HvJjdJ7ozWMODbZ3W0cSb7qGwqmfDRU9fACXwOmbKwftITO+4823zD1QF/osZElRUQ5bGnyXcSLHO3N6WUWziqSYuNHSvqI2Et5udjGuI3DM5u7uvsoRsxmOMPgNzJBG6Mjren0t4qz8GZPyfS8u2XlM+dtfW97+KA+sE4iZUMks10ckNxJC/RzDuL9CCNiF5cJ8UR10bnMaWOYbOY7ex2dp0Ki2svjNSWbCjaJbfbJJbfxyKv4PG6noqPEIhfltdHUMH14ua4ZvNh1/2UBf8ADMYE09TEGkGme1hNx2szA+4A2+KyKG4OlD6vEnNN2umicD3gwMI/FEBAyeyztG1R2el26/O62cK9mjY5mPkmztY4OyZbXI1Fz3XXQFkKy8u5rXIprCoT3xMALKysKqXCu8W8LitEYdIWcsuIsAb5gBrfyXhw/wAHNp4ZoXv5sc24ItbSx28LfJWkoVJ5pqPDfRC6IOfNrs56/wBlsVzaeQDoLNP39Vkey2L/AI8nyb810ELKk/FW/mI/wdP5TRwqlfFE1j3mQt0zkWJHS/j4qBrOBKd9Q6U3yyAh8fQk/Wad2nqrWijjZJPaeiWVUZLUlvRS8M4BbT1DZoZnXaT2XNaQQdwSLK6BECTslN7k9n2uqNfUVoyomHB8tdJVZvjhbFkttlcXXv6qWRcEhEYhg3Mq6eozW5AkGW3xZwBv0tZOH8F935xL8755XSuda24ADfIAfipdEBBuwD86mna/KJ4RG9lvrC4D7+RtZe+DYOIaOOlcRI1kfLJI0cLWNx4hSqICp4VwYIKWrp2yktqs4BI1YHR5APGwX1R4FXRsYxtcMjAGgchmw0tfyVqRARNHg2Ssnqc1+cxjcttsl9b9b3SowbNXRVWa3LjfHktvmIN7+ilkQFWk4VeKeqijnLDVTOkLw0Xa1waCwejd18UfD1bFG2OOtY1jBZrRTx2FlbEQERjOEOqKJ9O+TtSMDXSBo3uDfL6L1xDC+bSPp81s8RizW2uzLeykkQGrhtJyoY473yMa2/fYWuq9/g/8yfTc345zMXZe+QSZbella0QEBj/DLKqenlcSOQ65A+u24dkd4ZgD6LZqMHzVsVVmty43x5bfEHkG9/CylkQFfw7hdjKaenlPMZPJJI4WtbmG9tOoPVakXDtYxnJZXEQ7AuiaZWt+yH3tt1IJVrRAR+CYTHSwtiiByi5JJuXE6lzj1JK8IcGtXSVTnZiY2xMbb4ADc69blS6ICHxbBObUU07XZH07idr5muFnMPmtGo4akZO+ain5BlN5I3MD43u+1lOoPkQrMiAgcG4eMczqieUz1Dm5Q8gNaxv2Y2DQDx3WxgWD+7mftZudM6ba2XMALeOylkQEQzBbVslVn+OFsWS22Vxde/rsvrh/B/dqYQF2cAyG5Fr53ufa381lKogKtg/CRpfefd5cvPtkzNB5QF9LH4hqd1scM4BLSiVpnD2vJc1oYGtjc65JaAdidbKwogKxgHDk8D5C+oEomzF/0bQ5ziLBxdvYAWA2UjgGDCnpGUxPMDQ4EkWzBzi7UfzKWRAV7hThhtFzgx5c2V4c0H6gAsG36gCw9EVhR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>
              <a:latin typeface="+mj-lt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762000" y="44191237"/>
            <a:ext cx="48844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sz="6600" b="1" dirty="0" smtClean="0">
                <a:latin typeface="Arial" pitchFamily="34" charset="0"/>
                <a:cs typeface="Arial" pitchFamily="34" charset="0"/>
              </a:rPr>
              <a:t>Συμπεράσματα: 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Η αγνόηση της </a:t>
            </a:r>
            <a:r>
              <a:rPr lang="el-GR" sz="6600" dirty="0" err="1" smtClean="0">
                <a:latin typeface="Arial" pitchFamily="34" charset="0"/>
                <a:cs typeface="Arial" pitchFamily="34" charset="0"/>
              </a:rPr>
              <a:t>χρονοεξαρτώμενης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 μεροληψίας μπορεί να οδηγήσει σε υπερεκτίμηση της επιπρόσθετης διάρκειας νοσηλείας των CLA-BSI.</a:t>
            </a:r>
            <a:r>
              <a:rPr lang="el-GR" sz="6600" b="1" dirty="0" smtClean="0">
                <a:latin typeface="Arial" pitchFamily="34" charset="0"/>
                <a:cs typeface="Arial" pitchFamily="34" charset="0"/>
              </a:rPr>
              <a:t> </a:t>
            </a:r>
            <a:endParaRPr lang="el-GR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6383000" y="1097042"/>
            <a:ext cx="307848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l-GR" sz="8000" b="1" dirty="0" smtClean="0"/>
              <a:t>ΕΠΙΔΡΑΣΗ ΤΗΣ ΒΑΚΤΗΡΙΑΙΜΙΑΣ ΣΧΕΤΙΖΟΜΕΝΗΣ ΜΕ ΚΕΝΤΡΙΚΗ ΓΡΑΜΜΗ ΣΤΗ ΔΙΑΡΚΕΙΑ ΝΟΣΗΛΕΙΑΣ ΤΩΝ ΑΣΘΕΝΩΝ ΤΗΣ ΜΕΘ: ΜΙΑ ΠΡΟΣΕΓΓΙΣΗ ΠΟΛΛΑΠΛΩΝ  ΚΑΤΑΣΤΑΣΕΩΝ</a:t>
            </a:r>
            <a:endParaRPr lang="el-GR" sz="8000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66800" y="16683037"/>
            <a:ext cx="247650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1" hangingPunct="1"/>
            <a:r>
              <a:rPr kumimoji="0" lang="el-GR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Εισαγωγή</a:t>
            </a:r>
            <a:r>
              <a:rPr kumimoji="0" lang="el-GR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: </a:t>
            </a:r>
            <a:r>
              <a:rPr lang="el-GR" sz="6600" dirty="0" smtClean="0"/>
              <a:t>Τα μοντέλα πολλαπλών καταστάσεων (ΜΠΚ) λαμβάνουν υπόψη τον χρόνο εμφάνισης της λοίμωξης για την αποφυγή της </a:t>
            </a:r>
            <a:r>
              <a:rPr lang="el-GR" sz="6600" dirty="0" err="1" smtClean="0"/>
              <a:t>χρονοεξαρτώμενης</a:t>
            </a:r>
            <a:r>
              <a:rPr lang="el-GR" sz="6600" dirty="0" smtClean="0"/>
              <a:t> μεροληψίας.</a:t>
            </a:r>
            <a:endParaRPr kumimoji="0" lang="el-GR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7508200" y="16261853"/>
            <a:ext cx="221742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1" hangingPunct="1"/>
            <a:r>
              <a:rPr kumimoji="0" lang="el-GR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Σκοπός: 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Διερεύνηση της επίδρασης της βακτηριαιμίας που σχετίζεται με κεντρική γραμμή (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Central Line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Associated Bloodstream Infection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CLA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BSI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) στη διάρκεια νοσηλείας ασθενών της ΜΕΘ.</a:t>
            </a:r>
            <a:endParaRPr kumimoji="0" lang="el-GR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- Ορθογώνιο"/>
          <p:cNvSpPr/>
          <p:nvPr/>
        </p:nvSpPr>
        <p:spPr>
          <a:xfrm>
            <a:off x="1447800" y="21788437"/>
            <a:ext cx="24688800" cy="1228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6600" b="1" dirty="0" smtClean="0">
                <a:latin typeface="Arial" pitchFamily="34" charset="0"/>
                <a:cs typeface="Arial" pitchFamily="34" charset="0"/>
              </a:rPr>
              <a:t>Υλικό-Μέθοδοι: 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Πραγματοποιήθηκε προοπτική μελέτη επιτήρησης για διάστημα δύο ετών σε τέσσερις  ΜΕΘ της Αττικής. Οι 122 ασθενείς με λοίμωξη εισαγωγής εξαιρέθηκαν από τη μελέτη. Η μέση επιπρόσθετη διάρκεια νοσηλείας υπολογίστηκε βάσει ΜΠΚ (Εικόνα 1): </a:t>
            </a:r>
            <a:endParaRPr lang="el-GR" sz="6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l-GR" sz="6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l-GR" sz="6600" dirty="0" smtClean="0">
                <a:latin typeface="Arial" pitchFamily="34" charset="0"/>
                <a:cs typeface="Arial" pitchFamily="34" charset="0"/>
              </a:rPr>
              <a:t>Στο σύνολο των ασθενών με 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CLA-BSI</a:t>
            </a:r>
          </a:p>
          <a:p>
            <a:pPr algn="just"/>
            <a:endParaRPr lang="el-GR" sz="6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l-GR" sz="6600" dirty="0" smtClean="0">
                <a:latin typeface="Arial" pitchFamily="34" charset="0"/>
                <a:cs typeface="Arial" pitchFamily="34" charset="0"/>
              </a:rPr>
              <a:t>Στους ασθενείς με CLA-BSI που 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εξήλθαν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ζωντανοί</a:t>
            </a:r>
          </a:p>
          <a:p>
            <a:pPr algn="just"/>
            <a:endParaRPr lang="el-GR" sz="6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l-GR" sz="6600" dirty="0" smtClean="0">
                <a:latin typeface="Arial" pitchFamily="34" charset="0"/>
                <a:cs typeface="Arial" pitchFamily="34" charset="0"/>
              </a:rPr>
              <a:t>Στους ασθενείς με CLA-BSI που 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πέθαναν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6600" dirty="0" smtClean="0">
                <a:latin typeface="Arial" pitchFamily="34" charset="0"/>
                <a:cs typeface="Arial" pitchFamily="34" charset="0"/>
              </a:rPr>
              <a:t>στη ΜΕΘ</a:t>
            </a:r>
            <a:endParaRPr lang="el-GR" sz="6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l-GR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7711869" y="33218437"/>
            <a:ext cx="1686513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Εικόνα 1. Μοντέλο πολλαπλών καταστάσεων</a:t>
            </a:r>
            <a:r>
              <a:rPr kumimoji="0" lang="el-GR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kumimoji="0" lang="el-GR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082" name="AutoShape 10" descr="Amazon.com: Multistate Models for the Analysis of Life History Data:  9780367571726: Cook, Richard J: Book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>
              <a:latin typeface="+mj-lt"/>
            </a:endParaRPr>
          </a:p>
        </p:txBody>
      </p:sp>
      <p:sp>
        <p:nvSpPr>
          <p:cNvPr id="3084" name="AutoShape 12" descr="Amazon.com: Multistate Models for the Analysis of Life History Data:  9780367571726: Cook, Richard J: Book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>
              <a:latin typeface="+mj-lt"/>
            </a:endParaRPr>
          </a:p>
        </p:txBody>
      </p:sp>
      <p:sp>
        <p:nvSpPr>
          <p:cNvPr id="3086" name="AutoShape 14" descr="Amazon.com: Multistate Models for the Analysis of Life History Data:  9780367571726: Cook, Richard J: Book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>
              <a:latin typeface="+mj-lt"/>
            </a:endParaRPr>
          </a:p>
        </p:txBody>
      </p:sp>
      <p:sp>
        <p:nvSpPr>
          <p:cNvPr id="3088" name="AutoShape 16" descr="Amazon.com: Multistate Models for the Analysis of Life History Data:  9780367571726: Cook, Richard J: Book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>
              <a:latin typeface="+mj-lt"/>
            </a:endParaRPr>
          </a:p>
        </p:txBody>
      </p:sp>
      <p:sp>
        <p:nvSpPr>
          <p:cNvPr id="5" name="AutoShape 3" descr="VAP, VAC, IVAC and Ventilator-Associated Events: The Need for Objectivity  for Surveillance - HealthManagement.or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3077" name="AutoShape 5" descr="VAP, VAC, IVAC and Ventilator-Associated Events: The Need for Objectivity  for Surveillance - HealthManagement.or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8" name="27 - Εικόνα"/>
          <p:cNvPicPr/>
          <p:nvPr/>
        </p:nvPicPr>
        <p:blipFill>
          <a:blip r:embed="rId3" cstate="print"/>
          <a:srcRect b="3912"/>
          <a:stretch>
            <a:fillRect/>
          </a:stretch>
        </p:blipFill>
        <p:spPr bwMode="auto">
          <a:xfrm>
            <a:off x="27813000" y="21178837"/>
            <a:ext cx="21640800" cy="1188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Importance of Infection Prevention from CLABSI and Use of Care Bundle  Checklis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15163800" cy="16149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2696</TotalTime>
  <Words>318</Words>
  <Application>Microsoft Office PowerPoint</Application>
  <PresentationFormat>Προσαρμογή</PresentationFormat>
  <Paragraphs>89</Paragraphs>
  <Slides>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Default Design</vt:lpstr>
      <vt:lpstr>Διαφάνεια 1</vt:lpstr>
    </vt:vector>
  </TitlesOfParts>
  <Company>Genigraphics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48h x 30w poster template</dc:title>
  <dc:creator>Jay Larson</dc:creator>
  <dc:description>Call us at 1-800-790-4001_x000d_
www.genigraphics.com</dc:description>
  <cp:lastModifiedBy>user</cp:lastModifiedBy>
  <cp:revision>168</cp:revision>
  <cp:lastPrinted>2000-08-03T00:31:24Z</cp:lastPrinted>
  <dcterms:created xsi:type="dcterms:W3CDTF">2000-02-09T15:01:13Z</dcterms:created>
  <dcterms:modified xsi:type="dcterms:W3CDTF">2023-10-28T15:52:15Z</dcterms:modified>
</cp:coreProperties>
</file>