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Lst>
  <p:sldSz cx="9144000" cy="5143500" type="screen16x9"/>
  <p:notesSz cx="6858000" cy="9144000"/>
  <p:defaultTextStyle>
    <a:defPPr>
      <a:defRPr lang="el-GR"/>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1" d="100"/>
          <a:sy n="91" d="100"/>
        </p:scale>
        <p:origin x="-786" y="-162"/>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8D032E56-0EF0-4B8B-9192-F2FCCF6A6CD6}"/>
              </a:ext>
            </a:extLst>
          </p:cNvPr>
          <p:cNvSpPr>
            <a:spLocks noGrp="1"/>
          </p:cNvSpPr>
          <p:nvPr>
            <p:ph type="ctrTitle"/>
          </p:nvPr>
        </p:nvSpPr>
        <p:spPr>
          <a:xfrm>
            <a:off x="1143000" y="841772"/>
            <a:ext cx="6858000" cy="1790700"/>
          </a:xfrm>
        </p:spPr>
        <p:txBody>
          <a:bodyPr anchor="b"/>
          <a:lstStyle>
            <a:lvl1pPr algn="ctr">
              <a:defRPr sz="45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 xmlns:a16="http://schemas.microsoft.com/office/drawing/2014/main" id="{B1A25873-110E-4B00-944B-EDE5BD771E19}"/>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 xmlns:a16="http://schemas.microsoft.com/office/drawing/2014/main" id="{29BFD757-7F93-4A15-A414-4416B1C46C74}"/>
              </a:ext>
            </a:extLst>
          </p:cNvPr>
          <p:cNvSpPr>
            <a:spLocks noGrp="1"/>
          </p:cNvSpPr>
          <p:nvPr>
            <p:ph type="dt" sz="half" idx="10"/>
          </p:nvPr>
        </p:nvSpPr>
        <p:spPr/>
        <p:txBody>
          <a:bodyPr/>
          <a:lstStyle>
            <a:lvl1pPr>
              <a:defRPr/>
            </a:lvl1pPr>
          </a:lstStyle>
          <a:p>
            <a:pPr>
              <a:defRPr/>
            </a:pPr>
            <a:fld id="{821C5B7A-FA79-463E-B9B0-44AAE7C7B087}" type="datetimeFigureOut">
              <a:rPr lang="en-US"/>
              <a:pPr>
                <a:defRPr/>
              </a:pPr>
              <a:t>10/23/2023</a:t>
            </a:fld>
            <a:endParaRPr lang="en-US"/>
          </a:p>
        </p:txBody>
      </p:sp>
      <p:sp>
        <p:nvSpPr>
          <p:cNvPr id="5" name="Θέση υποσέλιδου 4">
            <a:extLst>
              <a:ext uri="{FF2B5EF4-FFF2-40B4-BE49-F238E27FC236}">
                <a16:creationId xmlns="" xmlns:a16="http://schemas.microsoft.com/office/drawing/2014/main" id="{7F5503B0-706E-41D1-B058-57AD9F56D225}"/>
              </a:ext>
            </a:extLst>
          </p:cNvPr>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a:extLst>
              <a:ext uri="{FF2B5EF4-FFF2-40B4-BE49-F238E27FC236}">
                <a16:creationId xmlns="" xmlns:a16="http://schemas.microsoft.com/office/drawing/2014/main" id="{9A608C24-D4F0-48CF-AB5F-882DF4F1A8D6}"/>
              </a:ext>
            </a:extLst>
          </p:cNvPr>
          <p:cNvSpPr>
            <a:spLocks noGrp="1"/>
          </p:cNvSpPr>
          <p:nvPr>
            <p:ph type="sldNum" sz="quarter" idx="12"/>
          </p:nvPr>
        </p:nvSpPr>
        <p:spPr/>
        <p:txBody>
          <a:bodyPr/>
          <a:lstStyle>
            <a:lvl1pPr>
              <a:defRPr/>
            </a:lvl1pPr>
          </a:lstStyle>
          <a:p>
            <a:fld id="{B43F9B79-36AB-4A1A-B7BC-7191467A4BF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7994104D-012F-4558-9765-9982BAF28EE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 xmlns:a16="http://schemas.microsoft.com/office/drawing/2014/main" id="{279B3AFE-A6AD-4315-8444-87D27FD77458}"/>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 xmlns:a16="http://schemas.microsoft.com/office/drawing/2014/main" id="{29BFD757-7F93-4A15-A414-4416B1C46C74}"/>
              </a:ext>
            </a:extLst>
          </p:cNvPr>
          <p:cNvSpPr>
            <a:spLocks noGrp="1"/>
          </p:cNvSpPr>
          <p:nvPr>
            <p:ph type="dt" sz="half" idx="10"/>
          </p:nvPr>
        </p:nvSpPr>
        <p:spPr/>
        <p:txBody>
          <a:bodyPr/>
          <a:lstStyle>
            <a:lvl1pPr>
              <a:defRPr/>
            </a:lvl1pPr>
          </a:lstStyle>
          <a:p>
            <a:pPr>
              <a:defRPr/>
            </a:pPr>
            <a:fld id="{DDF05CEE-3ED7-42A8-9776-6CDD04989E60}" type="datetimeFigureOut">
              <a:rPr lang="en-US"/>
              <a:pPr>
                <a:defRPr/>
              </a:pPr>
              <a:t>10/23/2023</a:t>
            </a:fld>
            <a:endParaRPr lang="en-US"/>
          </a:p>
        </p:txBody>
      </p:sp>
      <p:sp>
        <p:nvSpPr>
          <p:cNvPr id="5" name="Θέση υποσέλιδου 4">
            <a:extLst>
              <a:ext uri="{FF2B5EF4-FFF2-40B4-BE49-F238E27FC236}">
                <a16:creationId xmlns="" xmlns:a16="http://schemas.microsoft.com/office/drawing/2014/main" id="{7F5503B0-706E-41D1-B058-57AD9F56D225}"/>
              </a:ext>
            </a:extLst>
          </p:cNvPr>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a:extLst>
              <a:ext uri="{FF2B5EF4-FFF2-40B4-BE49-F238E27FC236}">
                <a16:creationId xmlns="" xmlns:a16="http://schemas.microsoft.com/office/drawing/2014/main" id="{9A608C24-D4F0-48CF-AB5F-882DF4F1A8D6}"/>
              </a:ext>
            </a:extLst>
          </p:cNvPr>
          <p:cNvSpPr>
            <a:spLocks noGrp="1"/>
          </p:cNvSpPr>
          <p:nvPr>
            <p:ph type="sldNum" sz="quarter" idx="12"/>
          </p:nvPr>
        </p:nvSpPr>
        <p:spPr/>
        <p:txBody>
          <a:bodyPr/>
          <a:lstStyle>
            <a:lvl1pPr>
              <a:defRPr/>
            </a:lvl1pPr>
          </a:lstStyle>
          <a:p>
            <a:fld id="{FC98B7D3-1F74-4733-9D72-CD650F80F5D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 xmlns:a16="http://schemas.microsoft.com/office/drawing/2014/main" id="{071A159B-2CAF-4AA1-A41C-F913CBE5ED81}"/>
              </a:ext>
            </a:extLst>
          </p:cNvPr>
          <p:cNvSpPr>
            <a:spLocks noGrp="1"/>
          </p:cNvSpPr>
          <p:nvPr>
            <p:ph type="title" orient="vert"/>
          </p:nvPr>
        </p:nvSpPr>
        <p:spPr>
          <a:xfrm>
            <a:off x="6543675" y="273844"/>
            <a:ext cx="1971675" cy="4358879"/>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 xmlns:a16="http://schemas.microsoft.com/office/drawing/2014/main" id="{163EE7D7-D8C8-48E8-94E9-1F9EC305B667}"/>
              </a:ext>
            </a:extLst>
          </p:cNvPr>
          <p:cNvSpPr>
            <a:spLocks noGrp="1"/>
          </p:cNvSpPr>
          <p:nvPr>
            <p:ph type="body" orient="vert" idx="1"/>
          </p:nvPr>
        </p:nvSpPr>
        <p:spPr>
          <a:xfrm>
            <a:off x="628650" y="273844"/>
            <a:ext cx="5800725" cy="435887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 xmlns:a16="http://schemas.microsoft.com/office/drawing/2014/main" id="{29BFD757-7F93-4A15-A414-4416B1C46C74}"/>
              </a:ext>
            </a:extLst>
          </p:cNvPr>
          <p:cNvSpPr>
            <a:spLocks noGrp="1"/>
          </p:cNvSpPr>
          <p:nvPr>
            <p:ph type="dt" sz="half" idx="10"/>
          </p:nvPr>
        </p:nvSpPr>
        <p:spPr/>
        <p:txBody>
          <a:bodyPr/>
          <a:lstStyle>
            <a:lvl1pPr>
              <a:defRPr/>
            </a:lvl1pPr>
          </a:lstStyle>
          <a:p>
            <a:pPr>
              <a:defRPr/>
            </a:pPr>
            <a:fld id="{DA170622-ABA4-4FDF-A85A-C0F3416B983E}" type="datetimeFigureOut">
              <a:rPr lang="en-US"/>
              <a:pPr>
                <a:defRPr/>
              </a:pPr>
              <a:t>10/23/2023</a:t>
            </a:fld>
            <a:endParaRPr lang="en-US"/>
          </a:p>
        </p:txBody>
      </p:sp>
      <p:sp>
        <p:nvSpPr>
          <p:cNvPr id="5" name="Θέση υποσέλιδου 4">
            <a:extLst>
              <a:ext uri="{FF2B5EF4-FFF2-40B4-BE49-F238E27FC236}">
                <a16:creationId xmlns="" xmlns:a16="http://schemas.microsoft.com/office/drawing/2014/main" id="{7F5503B0-706E-41D1-B058-57AD9F56D225}"/>
              </a:ext>
            </a:extLst>
          </p:cNvPr>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a:extLst>
              <a:ext uri="{FF2B5EF4-FFF2-40B4-BE49-F238E27FC236}">
                <a16:creationId xmlns="" xmlns:a16="http://schemas.microsoft.com/office/drawing/2014/main" id="{9A608C24-D4F0-48CF-AB5F-882DF4F1A8D6}"/>
              </a:ext>
            </a:extLst>
          </p:cNvPr>
          <p:cNvSpPr>
            <a:spLocks noGrp="1"/>
          </p:cNvSpPr>
          <p:nvPr>
            <p:ph type="sldNum" sz="quarter" idx="12"/>
          </p:nvPr>
        </p:nvSpPr>
        <p:spPr/>
        <p:txBody>
          <a:bodyPr/>
          <a:lstStyle>
            <a:lvl1pPr>
              <a:defRPr/>
            </a:lvl1pPr>
          </a:lstStyle>
          <a:p>
            <a:fld id="{C226DD9E-A255-4C3D-8FB6-A3B6FD58227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5BF202E-0D31-4AFA-A49A-94176C669E9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53625358-E02D-4772-9EF5-847C564B563A}"/>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 xmlns:a16="http://schemas.microsoft.com/office/drawing/2014/main" id="{29BFD757-7F93-4A15-A414-4416B1C46C74}"/>
              </a:ext>
            </a:extLst>
          </p:cNvPr>
          <p:cNvSpPr>
            <a:spLocks noGrp="1"/>
          </p:cNvSpPr>
          <p:nvPr>
            <p:ph type="dt" sz="half" idx="10"/>
          </p:nvPr>
        </p:nvSpPr>
        <p:spPr/>
        <p:txBody>
          <a:bodyPr/>
          <a:lstStyle>
            <a:lvl1pPr>
              <a:defRPr/>
            </a:lvl1pPr>
          </a:lstStyle>
          <a:p>
            <a:pPr>
              <a:defRPr/>
            </a:pPr>
            <a:fld id="{73EB82A1-A9DB-422C-811B-054E3C2B2E95}" type="datetimeFigureOut">
              <a:rPr lang="en-US"/>
              <a:pPr>
                <a:defRPr/>
              </a:pPr>
              <a:t>10/23/2023</a:t>
            </a:fld>
            <a:endParaRPr lang="en-US"/>
          </a:p>
        </p:txBody>
      </p:sp>
      <p:sp>
        <p:nvSpPr>
          <p:cNvPr id="5" name="Θέση υποσέλιδου 4">
            <a:extLst>
              <a:ext uri="{FF2B5EF4-FFF2-40B4-BE49-F238E27FC236}">
                <a16:creationId xmlns="" xmlns:a16="http://schemas.microsoft.com/office/drawing/2014/main" id="{7F5503B0-706E-41D1-B058-57AD9F56D225}"/>
              </a:ext>
            </a:extLst>
          </p:cNvPr>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a:extLst>
              <a:ext uri="{FF2B5EF4-FFF2-40B4-BE49-F238E27FC236}">
                <a16:creationId xmlns="" xmlns:a16="http://schemas.microsoft.com/office/drawing/2014/main" id="{9A608C24-D4F0-48CF-AB5F-882DF4F1A8D6}"/>
              </a:ext>
            </a:extLst>
          </p:cNvPr>
          <p:cNvSpPr>
            <a:spLocks noGrp="1"/>
          </p:cNvSpPr>
          <p:nvPr>
            <p:ph type="sldNum" sz="quarter" idx="12"/>
          </p:nvPr>
        </p:nvSpPr>
        <p:spPr/>
        <p:txBody>
          <a:bodyPr/>
          <a:lstStyle>
            <a:lvl1pPr>
              <a:defRPr/>
            </a:lvl1pPr>
          </a:lstStyle>
          <a:p>
            <a:fld id="{84917076-F074-448D-8312-1272127665F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363DFEF3-8AED-4AF6-8CE4-F2959890E814}"/>
              </a:ext>
            </a:extLst>
          </p:cNvPr>
          <p:cNvSpPr>
            <a:spLocks noGrp="1"/>
          </p:cNvSpPr>
          <p:nvPr>
            <p:ph type="title"/>
          </p:nvPr>
        </p:nvSpPr>
        <p:spPr>
          <a:xfrm>
            <a:off x="623888" y="1282304"/>
            <a:ext cx="7886700" cy="2139553"/>
          </a:xfrm>
        </p:spPr>
        <p:txBody>
          <a:bodyPr anchor="b"/>
          <a:lstStyle>
            <a:lvl1pPr>
              <a:defRPr sz="45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7D8982B8-2B53-4CA0-85D1-91B6EDD74568}"/>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 xmlns:a16="http://schemas.microsoft.com/office/drawing/2014/main" id="{29BFD757-7F93-4A15-A414-4416B1C46C74}"/>
              </a:ext>
            </a:extLst>
          </p:cNvPr>
          <p:cNvSpPr>
            <a:spLocks noGrp="1"/>
          </p:cNvSpPr>
          <p:nvPr>
            <p:ph type="dt" sz="half" idx="10"/>
          </p:nvPr>
        </p:nvSpPr>
        <p:spPr/>
        <p:txBody>
          <a:bodyPr/>
          <a:lstStyle>
            <a:lvl1pPr>
              <a:defRPr/>
            </a:lvl1pPr>
          </a:lstStyle>
          <a:p>
            <a:pPr>
              <a:defRPr/>
            </a:pPr>
            <a:fld id="{33404BF5-27EE-4EBB-832B-87933EE39374}" type="datetimeFigureOut">
              <a:rPr lang="en-US"/>
              <a:pPr>
                <a:defRPr/>
              </a:pPr>
              <a:t>10/23/2023</a:t>
            </a:fld>
            <a:endParaRPr lang="en-US"/>
          </a:p>
        </p:txBody>
      </p:sp>
      <p:sp>
        <p:nvSpPr>
          <p:cNvPr id="5" name="Θέση υποσέλιδου 4">
            <a:extLst>
              <a:ext uri="{FF2B5EF4-FFF2-40B4-BE49-F238E27FC236}">
                <a16:creationId xmlns="" xmlns:a16="http://schemas.microsoft.com/office/drawing/2014/main" id="{7F5503B0-706E-41D1-B058-57AD9F56D225}"/>
              </a:ext>
            </a:extLst>
          </p:cNvPr>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a:extLst>
              <a:ext uri="{FF2B5EF4-FFF2-40B4-BE49-F238E27FC236}">
                <a16:creationId xmlns="" xmlns:a16="http://schemas.microsoft.com/office/drawing/2014/main" id="{9A608C24-D4F0-48CF-AB5F-882DF4F1A8D6}"/>
              </a:ext>
            </a:extLst>
          </p:cNvPr>
          <p:cNvSpPr>
            <a:spLocks noGrp="1"/>
          </p:cNvSpPr>
          <p:nvPr>
            <p:ph type="sldNum" sz="quarter" idx="12"/>
          </p:nvPr>
        </p:nvSpPr>
        <p:spPr/>
        <p:txBody>
          <a:bodyPr/>
          <a:lstStyle>
            <a:lvl1pPr>
              <a:defRPr/>
            </a:lvl1pPr>
          </a:lstStyle>
          <a:p>
            <a:fld id="{65CA71CE-EE8F-4737-AA32-AB454258083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F17D7B1F-30C5-4866-90EC-B6C617CE85C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98E7C055-A155-4138-9FC9-71CD40F44416}"/>
              </a:ext>
            </a:extLst>
          </p:cNvPr>
          <p:cNvSpPr>
            <a:spLocks noGrp="1"/>
          </p:cNvSpPr>
          <p:nvPr>
            <p:ph sz="half" idx="1"/>
          </p:nvPr>
        </p:nvSpPr>
        <p:spPr>
          <a:xfrm>
            <a:off x="628650" y="1369219"/>
            <a:ext cx="3886200" cy="326350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 xmlns:a16="http://schemas.microsoft.com/office/drawing/2014/main" id="{0C4E6C3A-E9BA-4455-A304-6A95568FDA7E}"/>
              </a:ext>
            </a:extLst>
          </p:cNvPr>
          <p:cNvSpPr>
            <a:spLocks noGrp="1"/>
          </p:cNvSpPr>
          <p:nvPr>
            <p:ph sz="half" idx="2"/>
          </p:nvPr>
        </p:nvSpPr>
        <p:spPr>
          <a:xfrm>
            <a:off x="4629150" y="1369219"/>
            <a:ext cx="3886200" cy="326350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3">
            <a:extLst>
              <a:ext uri="{FF2B5EF4-FFF2-40B4-BE49-F238E27FC236}">
                <a16:creationId xmlns="" xmlns:a16="http://schemas.microsoft.com/office/drawing/2014/main" id="{29BFD757-7F93-4A15-A414-4416B1C46C74}"/>
              </a:ext>
            </a:extLst>
          </p:cNvPr>
          <p:cNvSpPr>
            <a:spLocks noGrp="1"/>
          </p:cNvSpPr>
          <p:nvPr>
            <p:ph type="dt" sz="half" idx="10"/>
          </p:nvPr>
        </p:nvSpPr>
        <p:spPr/>
        <p:txBody>
          <a:bodyPr/>
          <a:lstStyle>
            <a:lvl1pPr>
              <a:defRPr/>
            </a:lvl1pPr>
          </a:lstStyle>
          <a:p>
            <a:pPr>
              <a:defRPr/>
            </a:pPr>
            <a:fld id="{C6289CCF-3AF6-4DF3-8255-E474E9F6B55D}" type="datetimeFigureOut">
              <a:rPr lang="en-US"/>
              <a:pPr>
                <a:defRPr/>
              </a:pPr>
              <a:t>10/23/2023</a:t>
            </a:fld>
            <a:endParaRPr lang="en-US"/>
          </a:p>
        </p:txBody>
      </p:sp>
      <p:sp>
        <p:nvSpPr>
          <p:cNvPr id="6" name="Θέση υποσέλιδου 4">
            <a:extLst>
              <a:ext uri="{FF2B5EF4-FFF2-40B4-BE49-F238E27FC236}">
                <a16:creationId xmlns="" xmlns:a16="http://schemas.microsoft.com/office/drawing/2014/main" id="{7F5503B0-706E-41D1-B058-57AD9F56D225}"/>
              </a:ext>
            </a:extLst>
          </p:cNvPr>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a:extLst>
              <a:ext uri="{FF2B5EF4-FFF2-40B4-BE49-F238E27FC236}">
                <a16:creationId xmlns="" xmlns:a16="http://schemas.microsoft.com/office/drawing/2014/main" id="{9A608C24-D4F0-48CF-AB5F-882DF4F1A8D6}"/>
              </a:ext>
            </a:extLst>
          </p:cNvPr>
          <p:cNvSpPr>
            <a:spLocks noGrp="1"/>
          </p:cNvSpPr>
          <p:nvPr>
            <p:ph type="sldNum" sz="quarter" idx="12"/>
          </p:nvPr>
        </p:nvSpPr>
        <p:spPr/>
        <p:txBody>
          <a:bodyPr/>
          <a:lstStyle>
            <a:lvl1pPr>
              <a:defRPr/>
            </a:lvl1pPr>
          </a:lstStyle>
          <a:p>
            <a:fld id="{CD6FF315-8BE2-494E-A6CB-5BE97E0118F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7959439-E88F-4925-9CBB-259BAF05C7B6}"/>
              </a:ext>
            </a:extLst>
          </p:cNvPr>
          <p:cNvSpPr>
            <a:spLocks noGrp="1"/>
          </p:cNvSpPr>
          <p:nvPr>
            <p:ph type="title"/>
          </p:nvPr>
        </p:nvSpPr>
        <p:spPr>
          <a:xfrm>
            <a:off x="629841" y="273844"/>
            <a:ext cx="7886700" cy="994172"/>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FE821827-D080-41CC-B530-94A6F7ADACF3}"/>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Θέση περιεχομένου 3">
            <a:extLst>
              <a:ext uri="{FF2B5EF4-FFF2-40B4-BE49-F238E27FC236}">
                <a16:creationId xmlns="" xmlns:a16="http://schemas.microsoft.com/office/drawing/2014/main" id="{7CCF3B12-AFE7-44E0-8120-33D510CA55E0}"/>
              </a:ext>
            </a:extLst>
          </p:cNvPr>
          <p:cNvSpPr>
            <a:spLocks noGrp="1"/>
          </p:cNvSpPr>
          <p:nvPr>
            <p:ph sz="half" idx="2"/>
          </p:nvPr>
        </p:nvSpPr>
        <p:spPr>
          <a:xfrm>
            <a:off x="629842" y="1878806"/>
            <a:ext cx="3868340" cy="276344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 xmlns:a16="http://schemas.microsoft.com/office/drawing/2014/main" id="{5B890177-BEBC-4C96-BF94-71C8BAF7DF27}"/>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Θέση περιεχομένου 5">
            <a:extLst>
              <a:ext uri="{FF2B5EF4-FFF2-40B4-BE49-F238E27FC236}">
                <a16:creationId xmlns="" xmlns:a16="http://schemas.microsoft.com/office/drawing/2014/main" id="{BC48EB7A-02BF-40D8-8AE2-2BC57AEB7387}"/>
              </a:ext>
            </a:extLst>
          </p:cNvPr>
          <p:cNvSpPr>
            <a:spLocks noGrp="1"/>
          </p:cNvSpPr>
          <p:nvPr>
            <p:ph sz="quarter" idx="4"/>
          </p:nvPr>
        </p:nvSpPr>
        <p:spPr>
          <a:xfrm>
            <a:off x="4629150" y="1878806"/>
            <a:ext cx="3887391" cy="276344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3">
            <a:extLst>
              <a:ext uri="{FF2B5EF4-FFF2-40B4-BE49-F238E27FC236}">
                <a16:creationId xmlns="" xmlns:a16="http://schemas.microsoft.com/office/drawing/2014/main" id="{29BFD757-7F93-4A15-A414-4416B1C46C74}"/>
              </a:ext>
            </a:extLst>
          </p:cNvPr>
          <p:cNvSpPr>
            <a:spLocks noGrp="1"/>
          </p:cNvSpPr>
          <p:nvPr>
            <p:ph type="dt" sz="half" idx="10"/>
          </p:nvPr>
        </p:nvSpPr>
        <p:spPr/>
        <p:txBody>
          <a:bodyPr/>
          <a:lstStyle>
            <a:lvl1pPr>
              <a:defRPr/>
            </a:lvl1pPr>
          </a:lstStyle>
          <a:p>
            <a:pPr>
              <a:defRPr/>
            </a:pPr>
            <a:fld id="{AE66A77D-D7B8-4302-A6BC-5C8166B38AA8}" type="datetimeFigureOut">
              <a:rPr lang="en-US"/>
              <a:pPr>
                <a:defRPr/>
              </a:pPr>
              <a:t>10/23/2023</a:t>
            </a:fld>
            <a:endParaRPr lang="en-US"/>
          </a:p>
        </p:txBody>
      </p:sp>
      <p:sp>
        <p:nvSpPr>
          <p:cNvPr id="8" name="Θέση υποσέλιδου 4">
            <a:extLst>
              <a:ext uri="{FF2B5EF4-FFF2-40B4-BE49-F238E27FC236}">
                <a16:creationId xmlns="" xmlns:a16="http://schemas.microsoft.com/office/drawing/2014/main" id="{7F5503B0-706E-41D1-B058-57AD9F56D225}"/>
              </a:ext>
            </a:extLst>
          </p:cNvPr>
          <p:cNvSpPr>
            <a:spLocks noGrp="1"/>
          </p:cNvSpPr>
          <p:nvPr>
            <p:ph type="ftr" sz="quarter" idx="11"/>
          </p:nvPr>
        </p:nvSpPr>
        <p:spPr/>
        <p:txBody>
          <a:bodyPr/>
          <a:lstStyle>
            <a:lvl1pPr>
              <a:defRPr/>
            </a:lvl1pPr>
          </a:lstStyle>
          <a:p>
            <a:pPr>
              <a:defRPr/>
            </a:pPr>
            <a:endParaRPr lang="el-GR"/>
          </a:p>
        </p:txBody>
      </p:sp>
      <p:sp>
        <p:nvSpPr>
          <p:cNvPr id="9" name="Θέση αριθμού διαφάνειας 5">
            <a:extLst>
              <a:ext uri="{FF2B5EF4-FFF2-40B4-BE49-F238E27FC236}">
                <a16:creationId xmlns="" xmlns:a16="http://schemas.microsoft.com/office/drawing/2014/main" id="{9A608C24-D4F0-48CF-AB5F-882DF4F1A8D6}"/>
              </a:ext>
            </a:extLst>
          </p:cNvPr>
          <p:cNvSpPr>
            <a:spLocks noGrp="1"/>
          </p:cNvSpPr>
          <p:nvPr>
            <p:ph type="sldNum" sz="quarter" idx="12"/>
          </p:nvPr>
        </p:nvSpPr>
        <p:spPr/>
        <p:txBody>
          <a:bodyPr/>
          <a:lstStyle>
            <a:lvl1pPr>
              <a:defRPr/>
            </a:lvl1pPr>
          </a:lstStyle>
          <a:p>
            <a:fld id="{E5B9C97F-E3CE-4448-9E3A-B41637540AF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8FD35051-A0A3-4FE1-9FFC-0649DF03BEB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3">
            <a:extLst>
              <a:ext uri="{FF2B5EF4-FFF2-40B4-BE49-F238E27FC236}">
                <a16:creationId xmlns="" xmlns:a16="http://schemas.microsoft.com/office/drawing/2014/main" id="{29BFD757-7F93-4A15-A414-4416B1C46C74}"/>
              </a:ext>
            </a:extLst>
          </p:cNvPr>
          <p:cNvSpPr>
            <a:spLocks noGrp="1"/>
          </p:cNvSpPr>
          <p:nvPr>
            <p:ph type="dt" sz="half" idx="10"/>
          </p:nvPr>
        </p:nvSpPr>
        <p:spPr/>
        <p:txBody>
          <a:bodyPr/>
          <a:lstStyle>
            <a:lvl1pPr>
              <a:defRPr/>
            </a:lvl1pPr>
          </a:lstStyle>
          <a:p>
            <a:pPr>
              <a:defRPr/>
            </a:pPr>
            <a:fld id="{2F42BCE1-642F-4989-A4CD-0B96D80272E1}" type="datetimeFigureOut">
              <a:rPr lang="en-US"/>
              <a:pPr>
                <a:defRPr/>
              </a:pPr>
              <a:t>10/23/2023</a:t>
            </a:fld>
            <a:endParaRPr lang="en-US"/>
          </a:p>
        </p:txBody>
      </p:sp>
      <p:sp>
        <p:nvSpPr>
          <p:cNvPr id="4" name="Θέση υποσέλιδου 4">
            <a:extLst>
              <a:ext uri="{FF2B5EF4-FFF2-40B4-BE49-F238E27FC236}">
                <a16:creationId xmlns="" xmlns:a16="http://schemas.microsoft.com/office/drawing/2014/main" id="{7F5503B0-706E-41D1-B058-57AD9F56D225}"/>
              </a:ext>
            </a:extLst>
          </p:cNvPr>
          <p:cNvSpPr>
            <a:spLocks noGrp="1"/>
          </p:cNvSpPr>
          <p:nvPr>
            <p:ph type="ftr" sz="quarter" idx="11"/>
          </p:nvPr>
        </p:nvSpPr>
        <p:spPr/>
        <p:txBody>
          <a:bodyPr/>
          <a:lstStyle>
            <a:lvl1pPr>
              <a:defRPr/>
            </a:lvl1pPr>
          </a:lstStyle>
          <a:p>
            <a:pPr>
              <a:defRPr/>
            </a:pPr>
            <a:endParaRPr lang="el-GR"/>
          </a:p>
        </p:txBody>
      </p:sp>
      <p:sp>
        <p:nvSpPr>
          <p:cNvPr id="5" name="Θέση αριθμού διαφάνειας 5">
            <a:extLst>
              <a:ext uri="{FF2B5EF4-FFF2-40B4-BE49-F238E27FC236}">
                <a16:creationId xmlns="" xmlns:a16="http://schemas.microsoft.com/office/drawing/2014/main" id="{9A608C24-D4F0-48CF-AB5F-882DF4F1A8D6}"/>
              </a:ext>
            </a:extLst>
          </p:cNvPr>
          <p:cNvSpPr>
            <a:spLocks noGrp="1"/>
          </p:cNvSpPr>
          <p:nvPr>
            <p:ph type="sldNum" sz="quarter" idx="12"/>
          </p:nvPr>
        </p:nvSpPr>
        <p:spPr/>
        <p:txBody>
          <a:bodyPr/>
          <a:lstStyle>
            <a:lvl1pPr>
              <a:defRPr/>
            </a:lvl1pPr>
          </a:lstStyle>
          <a:p>
            <a:fld id="{CEBD2F97-A8D1-4EFF-89FF-8118C353DB8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3">
            <a:extLst>
              <a:ext uri="{FF2B5EF4-FFF2-40B4-BE49-F238E27FC236}">
                <a16:creationId xmlns="" xmlns:a16="http://schemas.microsoft.com/office/drawing/2014/main" id="{29BFD757-7F93-4A15-A414-4416B1C46C74}"/>
              </a:ext>
            </a:extLst>
          </p:cNvPr>
          <p:cNvSpPr>
            <a:spLocks noGrp="1"/>
          </p:cNvSpPr>
          <p:nvPr>
            <p:ph type="dt" sz="half" idx="10"/>
          </p:nvPr>
        </p:nvSpPr>
        <p:spPr/>
        <p:txBody>
          <a:bodyPr/>
          <a:lstStyle>
            <a:lvl1pPr>
              <a:defRPr/>
            </a:lvl1pPr>
          </a:lstStyle>
          <a:p>
            <a:pPr>
              <a:defRPr/>
            </a:pPr>
            <a:fld id="{F624647B-FED0-4201-8FE6-6391F8AE5F78}" type="datetimeFigureOut">
              <a:rPr lang="en-US"/>
              <a:pPr>
                <a:defRPr/>
              </a:pPr>
              <a:t>10/23/2023</a:t>
            </a:fld>
            <a:endParaRPr lang="en-US"/>
          </a:p>
        </p:txBody>
      </p:sp>
      <p:sp>
        <p:nvSpPr>
          <p:cNvPr id="3" name="Θέση υποσέλιδου 4">
            <a:extLst>
              <a:ext uri="{FF2B5EF4-FFF2-40B4-BE49-F238E27FC236}">
                <a16:creationId xmlns="" xmlns:a16="http://schemas.microsoft.com/office/drawing/2014/main" id="{7F5503B0-706E-41D1-B058-57AD9F56D225}"/>
              </a:ext>
            </a:extLst>
          </p:cNvPr>
          <p:cNvSpPr>
            <a:spLocks noGrp="1"/>
          </p:cNvSpPr>
          <p:nvPr>
            <p:ph type="ftr" sz="quarter" idx="11"/>
          </p:nvPr>
        </p:nvSpPr>
        <p:spPr/>
        <p:txBody>
          <a:bodyPr/>
          <a:lstStyle>
            <a:lvl1pPr>
              <a:defRPr/>
            </a:lvl1pPr>
          </a:lstStyle>
          <a:p>
            <a:pPr>
              <a:defRPr/>
            </a:pPr>
            <a:endParaRPr lang="el-GR"/>
          </a:p>
        </p:txBody>
      </p:sp>
      <p:sp>
        <p:nvSpPr>
          <p:cNvPr id="4" name="Θέση αριθμού διαφάνειας 5">
            <a:extLst>
              <a:ext uri="{FF2B5EF4-FFF2-40B4-BE49-F238E27FC236}">
                <a16:creationId xmlns="" xmlns:a16="http://schemas.microsoft.com/office/drawing/2014/main" id="{9A608C24-D4F0-48CF-AB5F-882DF4F1A8D6}"/>
              </a:ext>
            </a:extLst>
          </p:cNvPr>
          <p:cNvSpPr>
            <a:spLocks noGrp="1"/>
          </p:cNvSpPr>
          <p:nvPr>
            <p:ph type="sldNum" sz="quarter" idx="12"/>
          </p:nvPr>
        </p:nvSpPr>
        <p:spPr/>
        <p:txBody>
          <a:bodyPr/>
          <a:lstStyle>
            <a:lvl1pPr>
              <a:defRPr/>
            </a:lvl1pPr>
          </a:lstStyle>
          <a:p>
            <a:fld id="{70E23CC5-1503-4DBC-B8D3-B228372FC812}"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820893B5-799D-4275-B9D0-991ECA2F1F4F}"/>
              </a:ext>
            </a:extLst>
          </p:cNvPr>
          <p:cNvSpPr>
            <a:spLocks noGrp="1"/>
          </p:cNvSpPr>
          <p:nvPr>
            <p:ph type="title"/>
          </p:nvPr>
        </p:nvSpPr>
        <p:spPr>
          <a:xfrm>
            <a:off x="629841" y="342900"/>
            <a:ext cx="2949178" cy="1200150"/>
          </a:xfrm>
        </p:spPr>
        <p:txBody>
          <a:bodyPr anchor="b"/>
          <a:lstStyle>
            <a:lvl1pPr>
              <a:defRPr sz="24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 xmlns:a16="http://schemas.microsoft.com/office/drawing/2014/main" id="{49B9738E-64DF-4F9D-BB64-1D939B4AB9DE}"/>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 xmlns:a16="http://schemas.microsoft.com/office/drawing/2014/main" id="{4D04D737-AE66-4E02-BC92-6C2176D75E96}"/>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3">
            <a:extLst>
              <a:ext uri="{FF2B5EF4-FFF2-40B4-BE49-F238E27FC236}">
                <a16:creationId xmlns="" xmlns:a16="http://schemas.microsoft.com/office/drawing/2014/main" id="{29BFD757-7F93-4A15-A414-4416B1C46C74}"/>
              </a:ext>
            </a:extLst>
          </p:cNvPr>
          <p:cNvSpPr>
            <a:spLocks noGrp="1"/>
          </p:cNvSpPr>
          <p:nvPr>
            <p:ph type="dt" sz="half" idx="10"/>
          </p:nvPr>
        </p:nvSpPr>
        <p:spPr/>
        <p:txBody>
          <a:bodyPr/>
          <a:lstStyle>
            <a:lvl1pPr>
              <a:defRPr/>
            </a:lvl1pPr>
          </a:lstStyle>
          <a:p>
            <a:pPr>
              <a:defRPr/>
            </a:pPr>
            <a:fld id="{E4912DDC-F5AC-43B7-9666-E4BE05F61D4F}" type="datetimeFigureOut">
              <a:rPr lang="en-US"/>
              <a:pPr>
                <a:defRPr/>
              </a:pPr>
              <a:t>10/23/2023</a:t>
            </a:fld>
            <a:endParaRPr lang="en-US"/>
          </a:p>
        </p:txBody>
      </p:sp>
      <p:sp>
        <p:nvSpPr>
          <p:cNvPr id="6" name="Θέση υποσέλιδου 4">
            <a:extLst>
              <a:ext uri="{FF2B5EF4-FFF2-40B4-BE49-F238E27FC236}">
                <a16:creationId xmlns="" xmlns:a16="http://schemas.microsoft.com/office/drawing/2014/main" id="{7F5503B0-706E-41D1-B058-57AD9F56D225}"/>
              </a:ext>
            </a:extLst>
          </p:cNvPr>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a:extLst>
              <a:ext uri="{FF2B5EF4-FFF2-40B4-BE49-F238E27FC236}">
                <a16:creationId xmlns="" xmlns:a16="http://schemas.microsoft.com/office/drawing/2014/main" id="{9A608C24-D4F0-48CF-AB5F-882DF4F1A8D6}"/>
              </a:ext>
            </a:extLst>
          </p:cNvPr>
          <p:cNvSpPr>
            <a:spLocks noGrp="1"/>
          </p:cNvSpPr>
          <p:nvPr>
            <p:ph type="sldNum" sz="quarter" idx="12"/>
          </p:nvPr>
        </p:nvSpPr>
        <p:spPr/>
        <p:txBody>
          <a:bodyPr/>
          <a:lstStyle>
            <a:lvl1pPr>
              <a:defRPr/>
            </a:lvl1pPr>
          </a:lstStyle>
          <a:p>
            <a:fld id="{BDD5EAD8-B25F-4B1F-9A1C-31C3A2669E8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8961CF3A-FDAA-488F-9277-E43F1FE678A6}"/>
              </a:ext>
            </a:extLst>
          </p:cNvPr>
          <p:cNvSpPr>
            <a:spLocks noGrp="1"/>
          </p:cNvSpPr>
          <p:nvPr>
            <p:ph type="title"/>
          </p:nvPr>
        </p:nvSpPr>
        <p:spPr>
          <a:xfrm>
            <a:off x="629841" y="342900"/>
            <a:ext cx="2949178" cy="1200150"/>
          </a:xfrm>
        </p:spPr>
        <p:txBody>
          <a:bodyPr anchor="b"/>
          <a:lstStyle>
            <a:lvl1pPr>
              <a:defRPr sz="24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 xmlns:a16="http://schemas.microsoft.com/office/drawing/2014/main" id="{0F8F36B8-E37E-4CF0-9C9B-C9DC41D210FE}"/>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l-GR" noProof="0"/>
          </a:p>
        </p:txBody>
      </p:sp>
      <p:sp>
        <p:nvSpPr>
          <p:cNvPr id="4" name="Θέση κειμένου 3">
            <a:extLst>
              <a:ext uri="{FF2B5EF4-FFF2-40B4-BE49-F238E27FC236}">
                <a16:creationId xmlns="" xmlns:a16="http://schemas.microsoft.com/office/drawing/2014/main" id="{28CE008B-0CE8-4E74-87B2-B3604A150A26}"/>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3">
            <a:extLst>
              <a:ext uri="{FF2B5EF4-FFF2-40B4-BE49-F238E27FC236}">
                <a16:creationId xmlns="" xmlns:a16="http://schemas.microsoft.com/office/drawing/2014/main" id="{29BFD757-7F93-4A15-A414-4416B1C46C74}"/>
              </a:ext>
            </a:extLst>
          </p:cNvPr>
          <p:cNvSpPr>
            <a:spLocks noGrp="1"/>
          </p:cNvSpPr>
          <p:nvPr>
            <p:ph type="dt" sz="half" idx="10"/>
          </p:nvPr>
        </p:nvSpPr>
        <p:spPr/>
        <p:txBody>
          <a:bodyPr/>
          <a:lstStyle>
            <a:lvl1pPr>
              <a:defRPr/>
            </a:lvl1pPr>
          </a:lstStyle>
          <a:p>
            <a:pPr>
              <a:defRPr/>
            </a:pPr>
            <a:fld id="{8AB16556-7E64-4F8D-B13F-F068A47E9726}" type="datetimeFigureOut">
              <a:rPr lang="en-US"/>
              <a:pPr>
                <a:defRPr/>
              </a:pPr>
              <a:t>10/23/2023</a:t>
            </a:fld>
            <a:endParaRPr lang="en-US"/>
          </a:p>
        </p:txBody>
      </p:sp>
      <p:sp>
        <p:nvSpPr>
          <p:cNvPr id="6" name="Θέση υποσέλιδου 4">
            <a:extLst>
              <a:ext uri="{FF2B5EF4-FFF2-40B4-BE49-F238E27FC236}">
                <a16:creationId xmlns="" xmlns:a16="http://schemas.microsoft.com/office/drawing/2014/main" id="{7F5503B0-706E-41D1-B058-57AD9F56D225}"/>
              </a:ext>
            </a:extLst>
          </p:cNvPr>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a:extLst>
              <a:ext uri="{FF2B5EF4-FFF2-40B4-BE49-F238E27FC236}">
                <a16:creationId xmlns="" xmlns:a16="http://schemas.microsoft.com/office/drawing/2014/main" id="{9A608C24-D4F0-48CF-AB5F-882DF4F1A8D6}"/>
              </a:ext>
            </a:extLst>
          </p:cNvPr>
          <p:cNvSpPr>
            <a:spLocks noGrp="1"/>
          </p:cNvSpPr>
          <p:nvPr>
            <p:ph type="sldNum" sz="quarter" idx="12"/>
          </p:nvPr>
        </p:nvSpPr>
        <p:spPr/>
        <p:txBody>
          <a:bodyPr/>
          <a:lstStyle>
            <a:lvl1pPr>
              <a:defRPr/>
            </a:lvl1pPr>
          </a:lstStyle>
          <a:p>
            <a:fld id="{8BED766B-765A-4B64-B2DD-2553C301EF7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Θέση τίτλου 1"/>
          <p:cNvSpPr>
            <a:spLocks noGrp="1" noChangeArrowheads="1"/>
          </p:cNvSpPr>
          <p:nvPr>
            <p:ph type="title"/>
          </p:nvPr>
        </p:nvSpPr>
        <p:spPr bwMode="auto">
          <a:xfrm>
            <a:off x="628650" y="274638"/>
            <a:ext cx="7886700" cy="9937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Κάντε κλικ για να επεξεργαστείτε τον τίτλο υποδείγματος</a:t>
            </a:r>
          </a:p>
        </p:txBody>
      </p:sp>
      <p:sp>
        <p:nvSpPr>
          <p:cNvPr id="3" name="Θέση κειμένου 2">
            <a:extLst>
              <a:ext uri="{FF2B5EF4-FFF2-40B4-BE49-F238E27FC236}">
                <a16:creationId xmlns="" xmlns:a16="http://schemas.microsoft.com/office/drawing/2014/main" id="{41A4994E-58F4-4349-8E9A-8CE1D0C51743}"/>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 xmlns:a16="http://schemas.microsoft.com/office/drawing/2014/main" id="{29BFD757-7F93-4A15-A414-4416B1C46C74}"/>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eaLnBrk="1" fontAlgn="auto" hangingPunct="1">
              <a:spcBef>
                <a:spcPts val="0"/>
              </a:spcBef>
              <a:spcAft>
                <a:spcPts val="0"/>
              </a:spcAft>
              <a:defRPr sz="900" smtClean="0">
                <a:solidFill>
                  <a:schemeClr val="tx1">
                    <a:tint val="75000"/>
                  </a:schemeClr>
                </a:solidFill>
                <a:latin typeface="+mn-lt"/>
              </a:defRPr>
            </a:lvl1pPr>
          </a:lstStyle>
          <a:p>
            <a:pPr>
              <a:defRPr/>
            </a:pPr>
            <a:fld id="{AC875520-45A4-4814-81F2-1EDAC2D1FE6F}" type="datetimeFigureOut">
              <a:rPr lang="en-US"/>
              <a:pPr>
                <a:defRPr/>
              </a:pPr>
              <a:t>10/23/2023</a:t>
            </a:fld>
            <a:endParaRPr lang="en-US"/>
          </a:p>
        </p:txBody>
      </p:sp>
      <p:sp>
        <p:nvSpPr>
          <p:cNvPr id="5" name="Θέση υποσέλιδου 4">
            <a:extLst>
              <a:ext uri="{FF2B5EF4-FFF2-40B4-BE49-F238E27FC236}">
                <a16:creationId xmlns="" xmlns:a16="http://schemas.microsoft.com/office/drawing/2014/main" id="{7F5503B0-706E-41D1-B058-57AD9F56D225}"/>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el-GR"/>
          </a:p>
        </p:txBody>
      </p:sp>
      <p:sp>
        <p:nvSpPr>
          <p:cNvPr id="6" name="Θέση αριθμού διαφάνειας 5">
            <a:extLst>
              <a:ext uri="{FF2B5EF4-FFF2-40B4-BE49-F238E27FC236}">
                <a16:creationId xmlns="" xmlns:a16="http://schemas.microsoft.com/office/drawing/2014/main" id="{9A608C24-D4F0-48CF-AB5F-882DF4F1A8D6}"/>
              </a:ext>
            </a:extLst>
          </p:cNvPr>
          <p:cNvSpPr>
            <a:spLocks noGrp="1"/>
          </p:cNvSpPr>
          <p:nvPr>
            <p:ph type="sldNum" sz="quarter" idx="4"/>
          </p:nvPr>
        </p:nvSpPr>
        <p:spPr>
          <a:xfrm>
            <a:off x="6457950" y="4767263"/>
            <a:ext cx="2057400" cy="274637"/>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fld id="{A217A672-AA9B-45DB-A3C3-8FC38FFB7C4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fontAlgn="base">
        <a:lnSpc>
          <a:spcPct val="90000"/>
        </a:lnSpc>
        <a:spcBef>
          <a:spcPct val="0"/>
        </a:spcBef>
        <a:spcAft>
          <a:spcPct val="0"/>
        </a:spcAft>
        <a:defRPr sz="3300" kern="1200">
          <a:solidFill>
            <a:schemeClr val="tx1"/>
          </a:solidFill>
          <a:latin typeface="+mj-lt"/>
          <a:ea typeface="+mj-ea"/>
          <a:cs typeface="+mj-cs"/>
        </a:defRPr>
      </a:lvl1pPr>
      <a:lvl2pPr algn="l" defTabSz="685800" rtl="0" fontAlgn="base">
        <a:lnSpc>
          <a:spcPct val="90000"/>
        </a:lnSpc>
        <a:spcBef>
          <a:spcPct val="0"/>
        </a:spcBef>
        <a:spcAft>
          <a:spcPct val="0"/>
        </a:spcAft>
        <a:defRPr sz="3300">
          <a:solidFill>
            <a:schemeClr val="tx1"/>
          </a:solidFill>
          <a:latin typeface="Calibri Light" pitchFamily="34" charset="0"/>
        </a:defRPr>
      </a:lvl2pPr>
      <a:lvl3pPr algn="l" defTabSz="685800" rtl="0" fontAlgn="base">
        <a:lnSpc>
          <a:spcPct val="90000"/>
        </a:lnSpc>
        <a:spcBef>
          <a:spcPct val="0"/>
        </a:spcBef>
        <a:spcAft>
          <a:spcPct val="0"/>
        </a:spcAft>
        <a:defRPr sz="3300">
          <a:solidFill>
            <a:schemeClr val="tx1"/>
          </a:solidFill>
          <a:latin typeface="Calibri Light" pitchFamily="34" charset="0"/>
        </a:defRPr>
      </a:lvl3pPr>
      <a:lvl4pPr algn="l" defTabSz="685800" rtl="0" fontAlgn="base">
        <a:lnSpc>
          <a:spcPct val="90000"/>
        </a:lnSpc>
        <a:spcBef>
          <a:spcPct val="0"/>
        </a:spcBef>
        <a:spcAft>
          <a:spcPct val="0"/>
        </a:spcAft>
        <a:defRPr sz="3300">
          <a:solidFill>
            <a:schemeClr val="tx1"/>
          </a:solidFill>
          <a:latin typeface="Calibri Light" pitchFamily="34" charset="0"/>
        </a:defRPr>
      </a:lvl4pPr>
      <a:lvl5pPr algn="l" defTabSz="685800" rtl="0" fontAlgn="base">
        <a:lnSpc>
          <a:spcPct val="90000"/>
        </a:lnSpc>
        <a:spcBef>
          <a:spcPct val="0"/>
        </a:spcBef>
        <a:spcAft>
          <a:spcPct val="0"/>
        </a:spcAft>
        <a:defRPr sz="3300">
          <a:solidFill>
            <a:schemeClr val="tx1"/>
          </a:solidFill>
          <a:latin typeface="Calibri Light" pitchFamily="34" charset="0"/>
        </a:defRPr>
      </a:lvl5pPr>
      <a:lvl6pPr marL="457200" algn="l" defTabSz="685800" rtl="0" fontAlgn="base">
        <a:lnSpc>
          <a:spcPct val="90000"/>
        </a:lnSpc>
        <a:spcBef>
          <a:spcPct val="0"/>
        </a:spcBef>
        <a:spcAft>
          <a:spcPct val="0"/>
        </a:spcAft>
        <a:defRPr sz="3300">
          <a:solidFill>
            <a:schemeClr val="tx1"/>
          </a:solidFill>
          <a:latin typeface="Calibri Light" pitchFamily="34" charset="0"/>
        </a:defRPr>
      </a:lvl6pPr>
      <a:lvl7pPr marL="914400" algn="l" defTabSz="685800" rtl="0" fontAlgn="base">
        <a:lnSpc>
          <a:spcPct val="90000"/>
        </a:lnSpc>
        <a:spcBef>
          <a:spcPct val="0"/>
        </a:spcBef>
        <a:spcAft>
          <a:spcPct val="0"/>
        </a:spcAft>
        <a:defRPr sz="3300">
          <a:solidFill>
            <a:schemeClr val="tx1"/>
          </a:solidFill>
          <a:latin typeface="Calibri Light" pitchFamily="34" charset="0"/>
        </a:defRPr>
      </a:lvl7pPr>
      <a:lvl8pPr marL="1371600" algn="l" defTabSz="685800" rtl="0" fontAlgn="base">
        <a:lnSpc>
          <a:spcPct val="90000"/>
        </a:lnSpc>
        <a:spcBef>
          <a:spcPct val="0"/>
        </a:spcBef>
        <a:spcAft>
          <a:spcPct val="0"/>
        </a:spcAft>
        <a:defRPr sz="3300">
          <a:solidFill>
            <a:schemeClr val="tx1"/>
          </a:solidFill>
          <a:latin typeface="Calibri Light" pitchFamily="34" charset="0"/>
        </a:defRPr>
      </a:lvl8pPr>
      <a:lvl9pPr marL="1828800" algn="l" defTabSz="685800" rtl="0" fontAlgn="base">
        <a:lnSpc>
          <a:spcPct val="90000"/>
        </a:lnSpc>
        <a:spcBef>
          <a:spcPct val="0"/>
        </a:spcBef>
        <a:spcAft>
          <a:spcPct val="0"/>
        </a:spcAft>
        <a:defRPr sz="3300">
          <a:solidFill>
            <a:schemeClr val="tx1"/>
          </a:solidFill>
          <a:latin typeface="Calibri Light" pitchFamily="34" charset="0"/>
        </a:defRPr>
      </a:lvl9pPr>
    </p:titleStyle>
    <p:bodyStyle>
      <a:lvl1pPr marL="171450" indent="-171450" algn="l" defTabSz="685800" rtl="0" fontAlgn="base">
        <a:lnSpc>
          <a:spcPct val="90000"/>
        </a:lnSpc>
        <a:spcBef>
          <a:spcPts val="750"/>
        </a:spcBef>
        <a:spcAft>
          <a:spcPct val="0"/>
        </a:spcAft>
        <a:buFont typeface="Arial" charset="0"/>
        <a:buChar char="•"/>
        <a:defRPr sz="2100" kern="1200">
          <a:solidFill>
            <a:schemeClr val="tx1"/>
          </a:solidFill>
          <a:latin typeface="+mn-lt"/>
          <a:ea typeface="+mn-ea"/>
          <a:cs typeface="+mn-cs"/>
        </a:defRPr>
      </a:lvl1pPr>
      <a:lvl2pPr marL="514350" indent="-171450" algn="l" defTabSz="685800" rtl="0" fontAlgn="base">
        <a:lnSpc>
          <a:spcPct val="90000"/>
        </a:lnSpc>
        <a:spcBef>
          <a:spcPts val="375"/>
        </a:spcBef>
        <a:spcAft>
          <a:spcPct val="0"/>
        </a:spcAft>
        <a:buFont typeface="Arial" charset="0"/>
        <a:buChar char="•"/>
        <a:defRPr kern="1200">
          <a:solidFill>
            <a:schemeClr val="tx1"/>
          </a:solidFill>
          <a:latin typeface="+mn-lt"/>
          <a:ea typeface="+mn-ea"/>
          <a:cs typeface="+mn-cs"/>
        </a:defRPr>
      </a:lvl2pPr>
      <a:lvl3pPr marL="857250" indent="-171450" algn="l" defTabSz="685800" rtl="0" fontAlgn="base">
        <a:lnSpc>
          <a:spcPct val="90000"/>
        </a:lnSpc>
        <a:spcBef>
          <a:spcPts val="375"/>
        </a:spcBef>
        <a:spcAft>
          <a:spcPct val="0"/>
        </a:spcAft>
        <a:buFont typeface="Arial" charset="0"/>
        <a:buChar char="•"/>
        <a:defRPr sz="1500" kern="1200">
          <a:solidFill>
            <a:schemeClr val="tx1"/>
          </a:solidFill>
          <a:latin typeface="+mn-lt"/>
          <a:ea typeface="+mn-ea"/>
          <a:cs typeface="+mn-cs"/>
        </a:defRPr>
      </a:lvl3pPr>
      <a:lvl4pPr marL="1200150" indent="-171450" algn="l" defTabSz="685800" rtl="0" fontAlgn="base">
        <a:lnSpc>
          <a:spcPct val="90000"/>
        </a:lnSpc>
        <a:spcBef>
          <a:spcPts val="375"/>
        </a:spcBef>
        <a:spcAft>
          <a:spcPct val="0"/>
        </a:spcAft>
        <a:buFont typeface="Arial" charset="0"/>
        <a:buChar char="•"/>
        <a:defRPr sz="1300" kern="1200">
          <a:solidFill>
            <a:schemeClr val="tx1"/>
          </a:solidFill>
          <a:latin typeface="+mn-lt"/>
          <a:ea typeface="+mn-ea"/>
          <a:cs typeface="+mn-cs"/>
        </a:defRPr>
      </a:lvl4pPr>
      <a:lvl5pPr marL="1543050" indent="-171450" algn="l" defTabSz="685800" rtl="0" fontAlgn="base">
        <a:lnSpc>
          <a:spcPct val="90000"/>
        </a:lnSpc>
        <a:spcBef>
          <a:spcPts val="375"/>
        </a:spcBef>
        <a:spcAft>
          <a:spcPct val="0"/>
        </a:spcAft>
        <a:buFont typeface="Arial"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doi.org/10.3390/healthcare4030047"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p:cNvPicPr>
            <a:picLocks noChangeAspect="1" noChangeArrowheads="1"/>
          </p:cNvPicPr>
          <p:nvPr/>
        </p:nvPicPr>
        <p:blipFill>
          <a:blip r:embed="rId2"/>
          <a:srcRect/>
          <a:stretch>
            <a:fillRect/>
          </a:stretch>
        </p:blipFill>
        <p:spPr bwMode="auto">
          <a:xfrm>
            <a:off x="2133601" y="4291754"/>
            <a:ext cx="914400" cy="851746"/>
          </a:xfrm>
          <a:prstGeom prst="rect">
            <a:avLst/>
          </a:prstGeom>
          <a:noFill/>
          <a:ln w="9525">
            <a:noFill/>
            <a:miter lim="800000"/>
            <a:headEnd/>
            <a:tailEnd/>
          </a:ln>
          <a:effectLst/>
        </p:spPr>
      </p:pic>
      <p:sp>
        <p:nvSpPr>
          <p:cNvPr id="2050" name="6 - TextBox"/>
          <p:cNvSpPr txBox="1">
            <a:spLocks noChangeArrowheads="1"/>
          </p:cNvSpPr>
          <p:nvPr/>
        </p:nvSpPr>
        <p:spPr bwMode="auto">
          <a:xfrm>
            <a:off x="0" y="438150"/>
            <a:ext cx="9144000" cy="646113"/>
          </a:xfrm>
          <a:prstGeom prst="rect">
            <a:avLst/>
          </a:prstGeom>
          <a:noFill/>
          <a:ln w="9525">
            <a:noFill/>
            <a:miter lim="800000"/>
            <a:headEnd/>
            <a:tailEnd/>
          </a:ln>
        </p:spPr>
        <p:txBody>
          <a:bodyPr>
            <a:spAutoFit/>
          </a:bodyPr>
          <a:lstStyle/>
          <a:p>
            <a:pPr algn="just" eaLnBrk="1" hangingPunct="1"/>
            <a:endParaRPr lang="el-GR"/>
          </a:p>
          <a:p>
            <a:pPr algn="just" eaLnBrk="1" hangingPunct="1"/>
            <a:r>
              <a:rPr lang="el-GR"/>
              <a:t> </a:t>
            </a:r>
          </a:p>
        </p:txBody>
      </p:sp>
      <p:sp>
        <p:nvSpPr>
          <p:cNvPr id="5" name="4 - TextBox"/>
          <p:cNvSpPr txBox="1"/>
          <p:nvPr/>
        </p:nvSpPr>
        <p:spPr>
          <a:xfrm>
            <a:off x="152400" y="2038350"/>
            <a:ext cx="2143172" cy="276999"/>
          </a:xfrm>
          <a:prstGeom prst="rect">
            <a:avLst/>
          </a:prstGeom>
          <a:noFill/>
        </p:spPr>
        <p:txBody>
          <a:bodyPr wrap="square" rtlCol="0">
            <a:spAutoFit/>
          </a:bodyPr>
          <a:lstStyle/>
          <a:p>
            <a:r>
              <a:rPr lang="el-GR" sz="1200" b="1" dirty="0" smtClean="0">
                <a:solidFill>
                  <a:srgbClr val="C00000"/>
                </a:solidFill>
                <a:latin typeface="Arial" pitchFamily="34" charset="0"/>
                <a:cs typeface="Arial" pitchFamily="34" charset="0"/>
              </a:rPr>
              <a:t>ΕΙΣΑΓΩΓΗ</a:t>
            </a:r>
            <a:endParaRPr lang="el-GR" sz="1200" b="1" dirty="0">
              <a:solidFill>
                <a:srgbClr val="C00000"/>
              </a:solidFill>
              <a:latin typeface="Arial" pitchFamily="34" charset="0"/>
              <a:cs typeface="Arial" pitchFamily="34" charset="0"/>
            </a:endParaRPr>
          </a:p>
        </p:txBody>
      </p:sp>
      <p:sp>
        <p:nvSpPr>
          <p:cNvPr id="6" name="Rectangle 3"/>
          <p:cNvSpPr>
            <a:spLocks noChangeArrowheads="1"/>
          </p:cNvSpPr>
          <p:nvPr/>
        </p:nvSpPr>
        <p:spPr bwMode="auto">
          <a:xfrm>
            <a:off x="152400" y="2343150"/>
            <a:ext cx="2895600" cy="12234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l-GR" sz="1050" dirty="0" smtClean="0">
                <a:latin typeface="Arial" pitchFamily="34" charset="0"/>
                <a:cs typeface="Arial" pitchFamily="34" charset="0"/>
              </a:rPr>
              <a:t>Ο αντιγριπικός εμβολιασμός των επαγγελματιών υγείας (ΕΥ) είναι απαραίτητος για την προστασία των </a:t>
            </a:r>
            <a:r>
              <a:rPr lang="el-GR" sz="1050" dirty="0" smtClean="0">
                <a:latin typeface="Arial" pitchFamily="34" charset="0"/>
                <a:cs typeface="Arial" pitchFamily="34" charset="0"/>
              </a:rPr>
              <a:t>ιδίων, των συναδέλφων </a:t>
            </a:r>
            <a:r>
              <a:rPr lang="el-GR" sz="1050" dirty="0" smtClean="0">
                <a:latin typeface="Arial" pitchFamily="34" charset="0"/>
                <a:cs typeface="Arial" pitchFamily="34" charset="0"/>
              </a:rPr>
              <a:t>και των ασθενών τους και προλαμβάνει την εκδήλωση νοσοκομειακών επιδημικών εξάρσεων λόγω διασποράς του </a:t>
            </a:r>
            <a:r>
              <a:rPr lang="el-GR" sz="1050" dirty="0" smtClean="0">
                <a:latin typeface="Arial" pitchFamily="34" charset="0"/>
                <a:cs typeface="Arial" pitchFamily="34" charset="0"/>
              </a:rPr>
              <a:t>ιού [1].</a:t>
            </a:r>
            <a:endParaRPr lang="el-GR" sz="1050" dirty="0">
              <a:latin typeface="Arial" pitchFamily="34" charset="0"/>
              <a:cs typeface="Arial" pitchFamily="34" charset="0"/>
            </a:endParaRPr>
          </a:p>
        </p:txBody>
      </p:sp>
      <p:sp>
        <p:nvSpPr>
          <p:cNvPr id="7" name="6 - TextBox"/>
          <p:cNvSpPr txBox="1"/>
          <p:nvPr/>
        </p:nvSpPr>
        <p:spPr>
          <a:xfrm>
            <a:off x="152400" y="3638550"/>
            <a:ext cx="928694" cy="276999"/>
          </a:xfrm>
          <a:prstGeom prst="rect">
            <a:avLst/>
          </a:prstGeom>
          <a:noFill/>
        </p:spPr>
        <p:txBody>
          <a:bodyPr wrap="square" rtlCol="0">
            <a:spAutoFit/>
          </a:bodyPr>
          <a:lstStyle/>
          <a:p>
            <a:r>
              <a:rPr lang="el-GR" sz="1200" b="1" dirty="0" smtClean="0">
                <a:solidFill>
                  <a:srgbClr val="C00000"/>
                </a:solidFill>
                <a:latin typeface="Arial" pitchFamily="34" charset="0"/>
                <a:cs typeface="Arial" pitchFamily="34" charset="0"/>
              </a:rPr>
              <a:t>ΣΚΟΠΟΣ</a:t>
            </a:r>
            <a:endParaRPr lang="el-GR" sz="1200" b="1" dirty="0">
              <a:solidFill>
                <a:srgbClr val="C00000"/>
              </a:solidFill>
              <a:latin typeface="Arial" pitchFamily="34" charset="0"/>
              <a:cs typeface="Arial" pitchFamily="34" charset="0"/>
            </a:endParaRPr>
          </a:p>
        </p:txBody>
      </p:sp>
      <p:sp>
        <p:nvSpPr>
          <p:cNvPr id="8" name="Rectangle 4"/>
          <p:cNvSpPr>
            <a:spLocks noChangeArrowheads="1"/>
          </p:cNvSpPr>
          <p:nvPr/>
        </p:nvSpPr>
        <p:spPr bwMode="auto">
          <a:xfrm>
            <a:off x="152400" y="3867150"/>
            <a:ext cx="289560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l-GR" sz="1050" dirty="0" smtClean="0">
                <a:latin typeface="Arial" pitchFamily="34" charset="0"/>
                <a:cs typeface="Arial" pitchFamily="34" charset="0"/>
              </a:rPr>
              <a:t>Ο υπολογισμός της εμβολιαστικής κάλυψης </a:t>
            </a:r>
            <a:r>
              <a:rPr lang="el-GR" sz="1050" dirty="0" smtClean="0">
                <a:latin typeface="Arial" pitchFamily="34" charset="0"/>
                <a:cs typeface="Arial" pitchFamily="34" charset="0"/>
              </a:rPr>
              <a:t>(ΕΚ) </a:t>
            </a:r>
            <a:r>
              <a:rPr lang="el-GR" sz="1050" dirty="0" smtClean="0">
                <a:latin typeface="Arial" pitchFamily="34" charset="0"/>
                <a:cs typeface="Arial" pitchFamily="34" charset="0"/>
              </a:rPr>
              <a:t>έναντι της εποχικής γρίπης ΕΥ δευτεροβάθμιου νοσοκομείου.</a:t>
            </a:r>
            <a:endParaRPr lang="el-GR" sz="1050" dirty="0" smtClean="0">
              <a:latin typeface="Arial" pitchFamily="34" charset="0"/>
              <a:cs typeface="Arial" pitchFamily="34" charset="0"/>
            </a:endParaRPr>
          </a:p>
          <a:p>
            <a:pPr lvl="0" algn="just"/>
            <a:endParaRPr kumimoji="0" lang="el-GR" sz="105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8 - TextBox"/>
          <p:cNvSpPr txBox="1"/>
          <p:nvPr/>
        </p:nvSpPr>
        <p:spPr>
          <a:xfrm>
            <a:off x="3124200" y="2038350"/>
            <a:ext cx="2500330" cy="276999"/>
          </a:xfrm>
          <a:prstGeom prst="rect">
            <a:avLst/>
          </a:prstGeom>
          <a:noFill/>
        </p:spPr>
        <p:txBody>
          <a:bodyPr wrap="square" rtlCol="0">
            <a:spAutoFit/>
          </a:bodyPr>
          <a:lstStyle/>
          <a:p>
            <a:r>
              <a:rPr lang="el-GR" sz="1200" b="1" dirty="0" smtClean="0">
                <a:solidFill>
                  <a:srgbClr val="C00000"/>
                </a:solidFill>
                <a:latin typeface="Arial" pitchFamily="34" charset="0"/>
                <a:cs typeface="Arial" pitchFamily="34" charset="0"/>
              </a:rPr>
              <a:t>ΥΛΙΚΟ &amp; ΜΕΘΟΔΟΣ</a:t>
            </a:r>
            <a:endParaRPr lang="el-GR" sz="1200" b="1" dirty="0">
              <a:solidFill>
                <a:srgbClr val="C00000"/>
              </a:solidFill>
              <a:latin typeface="Arial" pitchFamily="34" charset="0"/>
              <a:cs typeface="Arial" pitchFamily="34" charset="0"/>
            </a:endParaRPr>
          </a:p>
        </p:txBody>
      </p:sp>
      <p:sp>
        <p:nvSpPr>
          <p:cNvPr id="10" name="9 - Ορθογώνιο"/>
          <p:cNvSpPr/>
          <p:nvPr/>
        </p:nvSpPr>
        <p:spPr>
          <a:xfrm>
            <a:off x="3124200" y="2343150"/>
            <a:ext cx="2895600" cy="1869743"/>
          </a:xfrm>
          <a:prstGeom prst="rect">
            <a:avLst/>
          </a:prstGeom>
        </p:spPr>
        <p:txBody>
          <a:bodyPr wrap="square">
            <a:spAutoFit/>
          </a:bodyPr>
          <a:lstStyle/>
          <a:p>
            <a:pPr algn="just"/>
            <a:r>
              <a:rPr lang="el-GR" sz="1050" dirty="0" smtClean="0">
                <a:latin typeface="Arial" pitchFamily="34" charset="0"/>
                <a:cs typeface="Arial" pitchFamily="34" charset="0"/>
              </a:rPr>
              <a:t>Δεδομένα εμβολιασμού έναντι της εποχικής γρίπης συλλέχθηκαν για το σύνολο των ΕΥ του νοσοκομείου (Ιατρούς, Νοσηλευτές, λοιπό επιστημονικό προσωπικό, </a:t>
            </a:r>
            <a:r>
              <a:rPr lang="el-GR" sz="1050" dirty="0" smtClean="0">
                <a:latin typeface="Arial" pitchFamily="34" charset="0"/>
                <a:cs typeface="Arial" pitchFamily="34" charset="0"/>
              </a:rPr>
              <a:t>εργαζόμενους στην </a:t>
            </a:r>
            <a:r>
              <a:rPr lang="el-GR" sz="1050" dirty="0" smtClean="0">
                <a:latin typeface="Arial" pitchFamily="34" charset="0"/>
                <a:cs typeface="Arial" pitchFamily="34" charset="0"/>
              </a:rPr>
              <a:t>Τεχνική και Διοικητική υπηρεσία), κατά τις περιόδους εποχικής γρίπης 2016/2017 έως και 2021/2022, μέσω του Γραφείου Νοσοκομειακών Λοιμώξεων και σύμφωνα με τη γραπτή ή προφορική δήλωση του κάθε εργαζόμενου. ΕΥ υπό μακροχρόνια </a:t>
            </a:r>
            <a:r>
              <a:rPr lang="el-GR" sz="1050" dirty="0" smtClean="0">
                <a:latin typeface="Arial" pitchFamily="34" charset="0"/>
                <a:cs typeface="Arial" pitchFamily="34" charset="0"/>
              </a:rPr>
              <a:t>άδεια </a:t>
            </a:r>
            <a:r>
              <a:rPr lang="el-GR" sz="1050" dirty="0" smtClean="0">
                <a:latin typeface="Arial" pitchFamily="34" charset="0"/>
                <a:cs typeface="Arial" pitchFamily="34" charset="0"/>
              </a:rPr>
              <a:t>εξαιρέθηκαν από τη μελέτη.    </a:t>
            </a:r>
          </a:p>
        </p:txBody>
      </p:sp>
      <p:sp>
        <p:nvSpPr>
          <p:cNvPr id="11" name="10 - TextBox"/>
          <p:cNvSpPr txBox="1"/>
          <p:nvPr/>
        </p:nvSpPr>
        <p:spPr>
          <a:xfrm>
            <a:off x="3124200" y="4171950"/>
            <a:ext cx="2500330" cy="276999"/>
          </a:xfrm>
          <a:prstGeom prst="rect">
            <a:avLst/>
          </a:prstGeom>
          <a:noFill/>
        </p:spPr>
        <p:txBody>
          <a:bodyPr wrap="square" rtlCol="0">
            <a:spAutoFit/>
          </a:bodyPr>
          <a:lstStyle/>
          <a:p>
            <a:r>
              <a:rPr lang="el-GR" sz="1200" b="1" dirty="0" smtClean="0">
                <a:solidFill>
                  <a:srgbClr val="C00000"/>
                </a:solidFill>
                <a:latin typeface="Arial" pitchFamily="34" charset="0"/>
                <a:cs typeface="Arial" pitchFamily="34" charset="0"/>
              </a:rPr>
              <a:t>ΑΠΟΤΕΛΕΣΜΑΤΑ</a:t>
            </a:r>
            <a:endParaRPr lang="el-GR" sz="1200" b="1" dirty="0">
              <a:solidFill>
                <a:srgbClr val="C00000"/>
              </a:solidFill>
              <a:latin typeface="Arial" pitchFamily="34" charset="0"/>
              <a:cs typeface="Arial" pitchFamily="34" charset="0"/>
            </a:endParaRPr>
          </a:p>
        </p:txBody>
      </p:sp>
      <p:sp>
        <p:nvSpPr>
          <p:cNvPr id="12" name="11 - Ορθογώνιο"/>
          <p:cNvSpPr/>
          <p:nvPr/>
        </p:nvSpPr>
        <p:spPr>
          <a:xfrm>
            <a:off x="3124200" y="4404836"/>
            <a:ext cx="2743200" cy="738664"/>
          </a:xfrm>
          <a:prstGeom prst="rect">
            <a:avLst/>
          </a:prstGeom>
        </p:spPr>
        <p:txBody>
          <a:bodyPr wrap="square">
            <a:spAutoFit/>
          </a:bodyPr>
          <a:lstStyle/>
          <a:p>
            <a:pPr algn="just"/>
            <a:r>
              <a:rPr lang="el-GR" sz="1050" dirty="0" smtClean="0">
                <a:latin typeface="Arial" pitchFamily="34" charset="0"/>
                <a:cs typeface="Arial" pitchFamily="34" charset="0"/>
              </a:rPr>
              <a:t>Η μέση ΕΚ των ΕΥ για τις υπό μελέτη περιόδους εποχικής γρίπης ήταν 26%, με διακύμανση από 11.1% (2016/2017) έως 42.9% (2019/2020). </a:t>
            </a:r>
            <a:endParaRPr lang="el-GR" sz="1050" dirty="0">
              <a:latin typeface="Arial" pitchFamily="34" charset="0"/>
              <a:cs typeface="Arial" pitchFamily="34" charset="0"/>
            </a:endParaRPr>
          </a:p>
        </p:txBody>
      </p:sp>
      <p:sp>
        <p:nvSpPr>
          <p:cNvPr id="16" name="Rectangle 4"/>
          <p:cNvSpPr>
            <a:spLocks noChangeArrowheads="1"/>
          </p:cNvSpPr>
          <p:nvPr/>
        </p:nvSpPr>
        <p:spPr bwMode="auto">
          <a:xfrm>
            <a:off x="6096000" y="2343150"/>
            <a:ext cx="27432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l-GR" sz="1050" dirty="0" smtClean="0">
                <a:latin typeface="Arial" pitchFamily="34" charset="0"/>
                <a:cs typeface="Arial" pitchFamily="34" charset="0"/>
              </a:rPr>
              <a:t>Η μέση ΕΚ των Ιατρών ήταν 42.6%, των Νοσηλευτών 18,2%, του λοιπού επιστημονικού προσωπικού 29.1%, ενώ τα αντίστοιχα ποσοστά για τους εργαζομένους </a:t>
            </a:r>
            <a:r>
              <a:rPr lang="el-GR" sz="1050" dirty="0" smtClean="0">
                <a:latin typeface="Arial" pitchFamily="34" charset="0"/>
                <a:cs typeface="Arial" pitchFamily="34" charset="0"/>
              </a:rPr>
              <a:t>στην Τεχνική </a:t>
            </a:r>
            <a:r>
              <a:rPr lang="el-GR" sz="1050" dirty="0" smtClean="0">
                <a:latin typeface="Arial" pitchFamily="34" charset="0"/>
                <a:cs typeface="Arial" pitchFamily="34" charset="0"/>
              </a:rPr>
              <a:t>και Διοικητική υπηρεσία ήταν 28,9% και 22.8%. Υψηλότερα ποσοστά ΕΚ σημειώθηκαν από τους Ιατρούς κατά την περίοδο εποχικής γρίπης 2019/2020 (70.7%), ενώ το χαμηλότερο ποσοστό (6.7%) καταγράφηκε από τους Νοσηλευτές κατά την περίοδο 2016/2017. Μεταβολή στην ΕΚ παρατηρήθηκε κατά την «οξεία φάση» της πανδημίας </a:t>
            </a:r>
            <a:r>
              <a:rPr lang="en-US" sz="1050" dirty="0" err="1" smtClean="0">
                <a:latin typeface="Arial" pitchFamily="34" charset="0"/>
                <a:cs typeface="Arial" pitchFamily="34" charset="0"/>
              </a:rPr>
              <a:t>Covid</a:t>
            </a:r>
            <a:r>
              <a:rPr lang="el-GR" sz="1050" dirty="0" smtClean="0">
                <a:latin typeface="Arial" pitchFamily="34" charset="0"/>
                <a:cs typeface="Arial" pitchFamily="34" charset="0"/>
              </a:rPr>
              <a:t>-19, όπου από 42,9% (2019/2020) μειώθηκε σε 25.7% (2020/2021) και 30.3% (2021/2022). </a:t>
            </a:r>
          </a:p>
        </p:txBody>
      </p:sp>
      <p:sp>
        <p:nvSpPr>
          <p:cNvPr id="17" name="Rectangle 4"/>
          <p:cNvSpPr>
            <a:spLocks noChangeArrowheads="1"/>
          </p:cNvSpPr>
          <p:nvPr/>
        </p:nvSpPr>
        <p:spPr bwMode="auto">
          <a:xfrm>
            <a:off x="304800" y="895350"/>
            <a:ext cx="8686800" cy="12772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l-GR" sz="1600" b="1" dirty="0" smtClean="0">
                <a:latin typeface="Arial" pitchFamily="34" charset="0"/>
                <a:cs typeface="Arial" pitchFamily="34" charset="0"/>
              </a:rPr>
              <a:t>ΕΜΒΟΛΙΑΣΤΙΚΗ ΚΑΛΥΨΗ ΕΠΑΓΓΕΛΜΑΤΙΩΝ ΥΓΕΙΑΣ ΕΝΑΝΤΙ ΤΗΣ ΕΠΟΧΙΚΗΣ ΓΡΙΠΗΣ: ΔΕΔΟΜΕΝΑ ΔΕΥΤΕΡΟΒΑΘΜΙΟΥ ΝΟΣΟΚΟΜΕΙΟΥ, 2016-2022  </a:t>
            </a:r>
            <a:endParaRPr lang="el-GR" sz="1600" dirty="0" smtClean="0">
              <a:latin typeface="Arial" pitchFamily="34" charset="0"/>
              <a:cs typeface="Arial" pitchFamily="34" charset="0"/>
            </a:endParaRPr>
          </a:p>
          <a:p>
            <a:pPr algn="ctr"/>
            <a:r>
              <a:rPr lang="el-GR" sz="1050" u="sng" dirty="0" smtClean="0">
                <a:latin typeface="Arial" pitchFamily="34" charset="0"/>
                <a:cs typeface="Arial" pitchFamily="34" charset="0"/>
              </a:rPr>
              <a:t>Καλατζή </a:t>
            </a:r>
            <a:r>
              <a:rPr lang="el-GR" sz="1050" u="sng" dirty="0" err="1" smtClean="0">
                <a:latin typeface="Arial" pitchFamily="34" charset="0"/>
                <a:cs typeface="Arial" pitchFamily="34" charset="0"/>
              </a:rPr>
              <a:t>Παναγιώτα</a:t>
            </a:r>
            <a:r>
              <a:rPr lang="el-GR" sz="1050" u="sng" baseline="30000" dirty="0" err="1" smtClean="0">
                <a:latin typeface="Arial" pitchFamily="34" charset="0"/>
                <a:cs typeface="Arial" pitchFamily="34" charset="0"/>
              </a:rPr>
              <a:t>1</a:t>
            </a:r>
            <a:r>
              <a:rPr lang="el-GR" sz="1050" dirty="0" smtClean="0">
                <a:latin typeface="Arial" pitchFamily="34" charset="0"/>
                <a:cs typeface="Arial" pitchFamily="34" charset="0"/>
              </a:rPr>
              <a:t>, </a:t>
            </a:r>
            <a:r>
              <a:rPr lang="el-GR" sz="1050" dirty="0" err="1" smtClean="0">
                <a:latin typeface="Arial" pitchFamily="34" charset="0"/>
                <a:cs typeface="Arial" pitchFamily="34" charset="0"/>
              </a:rPr>
              <a:t>Διονυσοπούλου</a:t>
            </a:r>
            <a:r>
              <a:rPr lang="el-GR" sz="1050" dirty="0" smtClean="0">
                <a:latin typeface="Arial" pitchFamily="34" charset="0"/>
                <a:cs typeface="Arial" pitchFamily="34" charset="0"/>
              </a:rPr>
              <a:t> </a:t>
            </a:r>
            <a:r>
              <a:rPr lang="el-GR" sz="1050" dirty="0" err="1" smtClean="0">
                <a:latin typeface="Arial" pitchFamily="34" charset="0"/>
                <a:cs typeface="Arial" pitchFamily="34" charset="0"/>
              </a:rPr>
              <a:t>Μάρθα</a:t>
            </a:r>
            <a:r>
              <a:rPr lang="el-GR" sz="1050" baseline="30000" dirty="0" err="1" smtClean="0">
                <a:latin typeface="Arial" pitchFamily="34" charset="0"/>
                <a:cs typeface="Arial" pitchFamily="34" charset="0"/>
              </a:rPr>
              <a:t>1</a:t>
            </a:r>
            <a:r>
              <a:rPr lang="el-GR" sz="1050" dirty="0" smtClean="0">
                <a:latin typeface="Arial" pitchFamily="34" charset="0"/>
                <a:cs typeface="Arial" pitchFamily="34" charset="0"/>
              </a:rPr>
              <a:t>, </a:t>
            </a:r>
            <a:r>
              <a:rPr lang="el-GR" sz="1050" dirty="0" err="1" smtClean="0">
                <a:latin typeface="Arial" pitchFamily="34" charset="0"/>
                <a:cs typeface="Arial" pitchFamily="34" charset="0"/>
              </a:rPr>
              <a:t>Τσιγκάρη</a:t>
            </a:r>
            <a:r>
              <a:rPr lang="el-GR" sz="1050" dirty="0" smtClean="0">
                <a:latin typeface="Arial" pitchFamily="34" charset="0"/>
                <a:cs typeface="Arial" pitchFamily="34" charset="0"/>
              </a:rPr>
              <a:t> </a:t>
            </a:r>
            <a:r>
              <a:rPr lang="el-GR" sz="1050" dirty="0" err="1" smtClean="0">
                <a:latin typeface="Arial" pitchFamily="34" charset="0"/>
                <a:cs typeface="Arial" pitchFamily="34" charset="0"/>
              </a:rPr>
              <a:t>Κυριακή</a:t>
            </a:r>
            <a:r>
              <a:rPr lang="el-GR" sz="1050" baseline="30000" dirty="0" err="1" smtClean="0">
                <a:latin typeface="Arial" pitchFamily="34" charset="0"/>
                <a:cs typeface="Arial" pitchFamily="34" charset="0"/>
              </a:rPr>
              <a:t>1</a:t>
            </a:r>
            <a:r>
              <a:rPr lang="el-GR" sz="1050" dirty="0" smtClean="0">
                <a:latin typeface="Arial" pitchFamily="34" charset="0"/>
                <a:cs typeface="Arial" pitchFamily="34" charset="0"/>
              </a:rPr>
              <a:t>, </a:t>
            </a:r>
            <a:r>
              <a:rPr lang="el-GR" sz="1050" dirty="0" err="1" smtClean="0">
                <a:latin typeface="Arial" pitchFamily="34" charset="0"/>
                <a:cs typeface="Arial" pitchFamily="34" charset="0"/>
              </a:rPr>
              <a:t>Μαρινάκη</a:t>
            </a:r>
            <a:r>
              <a:rPr lang="el-GR" sz="1050" dirty="0" smtClean="0">
                <a:latin typeface="Arial" pitchFamily="34" charset="0"/>
                <a:cs typeface="Arial" pitchFamily="34" charset="0"/>
              </a:rPr>
              <a:t> </a:t>
            </a:r>
            <a:r>
              <a:rPr lang="el-GR" sz="1050" dirty="0" err="1" smtClean="0">
                <a:latin typeface="Arial" pitchFamily="34" charset="0"/>
                <a:cs typeface="Arial" pitchFamily="34" charset="0"/>
              </a:rPr>
              <a:t>Ελένη</a:t>
            </a:r>
            <a:r>
              <a:rPr lang="el-GR" sz="1050" baseline="30000" dirty="0" err="1" smtClean="0">
                <a:latin typeface="Arial" pitchFamily="34" charset="0"/>
                <a:cs typeface="Arial" pitchFamily="34" charset="0"/>
              </a:rPr>
              <a:t>2</a:t>
            </a:r>
            <a:endParaRPr lang="el-GR" sz="1050" dirty="0" smtClean="0">
              <a:latin typeface="Arial" pitchFamily="34" charset="0"/>
              <a:cs typeface="Arial" pitchFamily="34" charset="0"/>
            </a:endParaRPr>
          </a:p>
          <a:p>
            <a:pPr algn="ctr"/>
            <a:endParaRPr lang="el-GR" sz="1050" dirty="0" smtClean="0">
              <a:latin typeface="Arial" pitchFamily="34" charset="0"/>
              <a:cs typeface="Arial" pitchFamily="34" charset="0"/>
            </a:endParaRPr>
          </a:p>
          <a:p>
            <a:pPr lvl="0" algn="ctr"/>
            <a:r>
              <a:rPr lang="en-US" sz="800" dirty="0" smtClean="0">
                <a:latin typeface="Arial" pitchFamily="34" charset="0"/>
                <a:cs typeface="Arial" pitchFamily="34" charset="0"/>
              </a:rPr>
              <a:t>1. </a:t>
            </a:r>
            <a:r>
              <a:rPr lang="el-GR" sz="800" dirty="0" err="1" smtClean="0">
                <a:latin typeface="Arial" pitchFamily="34" charset="0"/>
                <a:cs typeface="Arial" pitchFamily="34" charset="0"/>
              </a:rPr>
              <a:t>Ν.Μ</a:t>
            </a:r>
            <a:r>
              <a:rPr lang="el-GR" sz="800" dirty="0" smtClean="0">
                <a:latin typeface="Arial" pitchFamily="34" charset="0"/>
                <a:cs typeface="Arial" pitchFamily="34" charset="0"/>
              </a:rPr>
              <a:t>. Σπάρτης, Σπάρτη</a:t>
            </a:r>
          </a:p>
          <a:p>
            <a:pPr lvl="0" algn="ctr"/>
            <a:r>
              <a:rPr lang="en-US" sz="800" dirty="0" smtClean="0">
                <a:latin typeface="Arial" pitchFamily="34" charset="0"/>
                <a:cs typeface="Arial" pitchFamily="34" charset="0"/>
              </a:rPr>
              <a:t>2. </a:t>
            </a:r>
            <a:r>
              <a:rPr lang="el-GR" sz="800" dirty="0" err="1" smtClean="0">
                <a:latin typeface="Arial" pitchFamily="34" charset="0"/>
                <a:cs typeface="Arial" pitchFamily="34" charset="0"/>
              </a:rPr>
              <a:t>Γ.Ν</a:t>
            </a:r>
            <a:r>
              <a:rPr lang="el-GR" sz="800" dirty="0" smtClean="0">
                <a:latin typeface="Arial" pitchFamily="34" charset="0"/>
                <a:cs typeface="Arial" pitchFamily="34" charset="0"/>
              </a:rPr>
              <a:t>. Χανίων, Χανιά</a:t>
            </a:r>
          </a:p>
          <a:p>
            <a:pPr lvl="0" algn="ctr"/>
            <a:endParaRPr lang="el-GR" sz="800" dirty="0">
              <a:latin typeface="Arial" pitchFamily="34" charset="0"/>
              <a:cs typeface="Arial" pitchFamily="34" charset="0"/>
            </a:endParaRPr>
          </a:p>
        </p:txBody>
      </p:sp>
      <p:pic>
        <p:nvPicPr>
          <p:cNvPr id="2049" name="Picture 1"/>
          <p:cNvPicPr>
            <a:picLocks noChangeAspect="1" noChangeArrowheads="1"/>
          </p:cNvPicPr>
          <p:nvPr/>
        </p:nvPicPr>
        <p:blipFill>
          <a:blip r:embed="rId3"/>
          <a:srcRect/>
          <a:stretch>
            <a:fillRect/>
          </a:stretch>
        </p:blipFill>
        <p:spPr bwMode="auto">
          <a:xfrm>
            <a:off x="0" y="0"/>
            <a:ext cx="5467350" cy="838200"/>
          </a:xfrm>
          <a:prstGeom prst="rect">
            <a:avLst/>
          </a:prstGeom>
          <a:noFill/>
          <a:ln w="9525">
            <a:noFill/>
            <a:miter lim="800000"/>
            <a:headEnd/>
            <a:tailEnd/>
          </a:ln>
          <a:effectLst/>
        </p:spPr>
      </p:pic>
      <p:sp>
        <p:nvSpPr>
          <p:cNvPr id="2051" name="AutoShape 3" descr="Community and contingency: your flu jab - Social car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053" name="AutoShape 5" descr="Community and contingency: your flu jab - Social car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6"/>
          <p:cNvPicPr>
            <a:picLocks noChangeAspect="1" noChangeArrowheads="1"/>
          </p:cNvPicPr>
          <p:nvPr/>
        </p:nvPicPr>
        <p:blipFill>
          <a:blip r:embed="rId2"/>
          <a:srcRect/>
          <a:stretch>
            <a:fillRect/>
          </a:stretch>
        </p:blipFill>
        <p:spPr bwMode="auto">
          <a:xfrm rot="1539159">
            <a:off x="7909990" y="1237429"/>
            <a:ext cx="1094287" cy="957501"/>
          </a:xfrm>
          <a:prstGeom prst="rect">
            <a:avLst/>
          </a:prstGeom>
          <a:noFill/>
          <a:ln w="9525">
            <a:noFill/>
            <a:miter lim="800000"/>
            <a:headEnd/>
            <a:tailEnd/>
          </a:ln>
          <a:effectLst/>
        </p:spPr>
      </p:pic>
      <p:sp>
        <p:nvSpPr>
          <p:cNvPr id="2" name="1 - Ορθογώνιο"/>
          <p:cNvSpPr/>
          <p:nvPr/>
        </p:nvSpPr>
        <p:spPr>
          <a:xfrm>
            <a:off x="6096000" y="3714750"/>
            <a:ext cx="1286442" cy="276999"/>
          </a:xfrm>
          <a:prstGeom prst="rect">
            <a:avLst/>
          </a:prstGeom>
        </p:spPr>
        <p:txBody>
          <a:bodyPr wrap="none">
            <a:spAutoFit/>
          </a:bodyPr>
          <a:lstStyle/>
          <a:p>
            <a:r>
              <a:rPr lang="el-GR" sz="1200" b="1" dirty="0" smtClean="0">
                <a:solidFill>
                  <a:srgbClr val="C00000"/>
                </a:solidFill>
                <a:latin typeface="Arial" pitchFamily="34" charset="0"/>
                <a:cs typeface="Arial" pitchFamily="34" charset="0"/>
              </a:rPr>
              <a:t>ΒΙΒΛΙΟΓΡΑΦΙΑ</a:t>
            </a:r>
            <a:endParaRPr lang="el-GR" sz="1200" b="1" dirty="0">
              <a:solidFill>
                <a:srgbClr val="C00000"/>
              </a:solidFill>
              <a:latin typeface="Arial" pitchFamily="34" charset="0"/>
              <a:cs typeface="Arial" pitchFamily="34" charset="0"/>
            </a:endParaRPr>
          </a:p>
        </p:txBody>
      </p:sp>
      <p:sp>
        <p:nvSpPr>
          <p:cNvPr id="8" name="Rectangle 5"/>
          <p:cNvSpPr>
            <a:spLocks noChangeArrowheads="1"/>
          </p:cNvSpPr>
          <p:nvPr/>
        </p:nvSpPr>
        <p:spPr bwMode="auto">
          <a:xfrm>
            <a:off x="6096000" y="2114550"/>
            <a:ext cx="2743200" cy="15465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l-GR" sz="1050" dirty="0" smtClean="0">
                <a:latin typeface="Arial" pitchFamily="34" charset="0"/>
                <a:cs typeface="Arial" pitchFamily="34" charset="0"/>
              </a:rPr>
              <a:t>Ανεπαρκή βρέθηκαν τα ποσοστά αντιγριπικού εμβολιασμού των συμμετεχόντων ΕΥ σε σχέση με τον ελάχιστο επιθυμητό στόχο του 75%, που έχει τεθεί από την Ευρωπαϊκή </a:t>
            </a:r>
            <a:r>
              <a:rPr lang="el-GR" sz="1050" dirty="0" smtClean="0">
                <a:latin typeface="Arial" pitchFamily="34" charset="0"/>
                <a:cs typeface="Arial" pitchFamily="34" charset="0"/>
              </a:rPr>
              <a:t>Ένωση [2].</a:t>
            </a:r>
            <a:r>
              <a:rPr lang="el-GR" sz="1050" baseline="30000" dirty="0" smtClean="0">
                <a:latin typeface="Arial" pitchFamily="34" charset="0"/>
                <a:cs typeface="Arial" pitchFamily="34" charset="0"/>
              </a:rPr>
              <a:t> </a:t>
            </a:r>
            <a:r>
              <a:rPr lang="el-GR" sz="1050" dirty="0" smtClean="0">
                <a:latin typeface="Arial" pitchFamily="34" charset="0"/>
                <a:cs typeface="Arial" pitchFamily="34" charset="0"/>
              </a:rPr>
              <a:t> </a:t>
            </a:r>
            <a:r>
              <a:rPr lang="el-GR" sz="1050" dirty="0" smtClean="0">
                <a:latin typeface="Arial" pitchFamily="34" charset="0"/>
                <a:cs typeface="Arial" pitchFamily="34" charset="0"/>
              </a:rPr>
              <a:t>Η εφαρμογή μέτρων για την περαιτέρω ευαισθητοποίηση των ΕΥ και την αύξηση της εμβολιαστικής τους κάλυψης, κρίνεται απαραίτητη.  </a:t>
            </a:r>
            <a:endParaRPr lang="el-GR" sz="1050" dirty="0">
              <a:latin typeface="Arial" pitchFamily="34" charset="0"/>
              <a:cs typeface="Arial" pitchFamily="34" charset="0"/>
            </a:endParaRPr>
          </a:p>
        </p:txBody>
      </p:sp>
      <p:sp>
        <p:nvSpPr>
          <p:cNvPr id="11" name="Rectangle 5"/>
          <p:cNvSpPr>
            <a:spLocks noChangeArrowheads="1"/>
          </p:cNvSpPr>
          <p:nvPr/>
        </p:nvSpPr>
        <p:spPr bwMode="auto">
          <a:xfrm>
            <a:off x="6096000" y="3790950"/>
            <a:ext cx="27432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lvl="0" indent="-228600" algn="just">
              <a:buFont typeface="+mj-lt"/>
              <a:buAutoNum type="arabicPeriod"/>
            </a:pPr>
            <a:endParaRPr lang="el-GR" sz="800" dirty="0" smtClean="0">
              <a:latin typeface="Arial" pitchFamily="34" charset="0"/>
              <a:cs typeface="Arial" pitchFamily="34" charset="0"/>
            </a:endParaRPr>
          </a:p>
          <a:p>
            <a:pPr marL="228600" indent="-228600" algn="just">
              <a:buFont typeface="+mj-lt"/>
              <a:buAutoNum type="arabicPeriod"/>
            </a:pPr>
            <a:r>
              <a:rPr lang="en-US" sz="800" dirty="0" err="1" smtClean="0">
                <a:latin typeface="Arial" pitchFamily="34" charset="0"/>
                <a:cs typeface="Arial" pitchFamily="34" charset="0"/>
              </a:rPr>
              <a:t>Maltezou</a:t>
            </a:r>
            <a:r>
              <a:rPr lang="en-US" sz="800" dirty="0" smtClean="0">
                <a:latin typeface="Arial" pitchFamily="34" charset="0"/>
                <a:cs typeface="Arial" pitchFamily="34" charset="0"/>
              </a:rPr>
              <a:t> HC, Poland GA. (2016) Immunization of Health-Care Providers: Necessity and Public Health Policies. </a:t>
            </a:r>
            <a:r>
              <a:rPr lang="en-US" sz="800" i="1" dirty="0" smtClean="0">
                <a:latin typeface="Arial" pitchFamily="34" charset="0"/>
                <a:cs typeface="Arial" pitchFamily="34" charset="0"/>
              </a:rPr>
              <a:t>Healthcare (Basel, Switzerland)</a:t>
            </a:r>
            <a:r>
              <a:rPr lang="en-US" sz="800" dirty="0" smtClean="0">
                <a:latin typeface="Arial" pitchFamily="34" charset="0"/>
                <a:cs typeface="Arial" pitchFamily="34" charset="0"/>
              </a:rPr>
              <a:t> 4: 47. </a:t>
            </a:r>
            <a:r>
              <a:rPr lang="en-US" sz="800" u="sng" dirty="0" err="1" smtClean="0">
                <a:latin typeface="Arial" pitchFamily="34" charset="0"/>
                <a:cs typeface="Arial" pitchFamily="34" charset="0"/>
                <a:hlinkClick r:id="rId3"/>
              </a:rPr>
              <a:t>https://doi.org/10.3390/healthcare4030047</a:t>
            </a:r>
            <a:r>
              <a:rPr lang="el-GR" sz="800" dirty="0" smtClean="0">
                <a:latin typeface="Arial" pitchFamily="34" charset="0"/>
                <a:cs typeface="Arial" pitchFamily="34" charset="0"/>
              </a:rPr>
              <a:t> </a:t>
            </a:r>
          </a:p>
          <a:p>
            <a:pPr marL="228600" lvl="0" indent="-228600" algn="just">
              <a:buFont typeface="+mj-lt"/>
              <a:buAutoNum type="arabicPeriod"/>
            </a:pPr>
            <a:r>
              <a:rPr lang="en-US" sz="800" dirty="0" smtClean="0">
                <a:latin typeface="Arial" pitchFamily="34" charset="0"/>
                <a:cs typeface="Arial" pitchFamily="34" charset="0"/>
              </a:rPr>
              <a:t>Council </a:t>
            </a:r>
            <a:r>
              <a:rPr lang="en-US" sz="800" dirty="0" smtClean="0">
                <a:latin typeface="Arial" pitchFamily="34" charset="0"/>
                <a:cs typeface="Arial" pitchFamily="34" charset="0"/>
              </a:rPr>
              <a:t>of the European Union. Council recommendation of 22 December 2009 on seasonal influenza vaccination (2009/1019/EU). Brussels: </a:t>
            </a:r>
            <a:r>
              <a:rPr lang="en-US" sz="800" i="1" dirty="0" err="1" smtClean="0">
                <a:latin typeface="Arial" pitchFamily="34" charset="0"/>
                <a:cs typeface="Arial" pitchFamily="34" charset="0"/>
              </a:rPr>
              <a:t>OJEU</a:t>
            </a:r>
            <a:r>
              <a:rPr lang="en-US" sz="800" i="1" dirty="0" smtClean="0">
                <a:latin typeface="Arial" pitchFamily="34" charset="0"/>
                <a:cs typeface="Arial" pitchFamily="34" charset="0"/>
              </a:rPr>
              <a:t> </a:t>
            </a:r>
            <a:r>
              <a:rPr lang="en-US" sz="800" dirty="0" smtClean="0">
                <a:latin typeface="Arial" pitchFamily="34" charset="0"/>
                <a:cs typeface="Arial" pitchFamily="34" charset="0"/>
              </a:rPr>
              <a:t>2009;348:71-72. </a:t>
            </a:r>
            <a:endParaRPr lang="el-GR" sz="800" dirty="0">
              <a:latin typeface="Arial" pitchFamily="34" charset="0"/>
              <a:cs typeface="Arial" pitchFamily="34" charset="0"/>
            </a:endParaRPr>
          </a:p>
        </p:txBody>
      </p:sp>
      <p:sp>
        <p:nvSpPr>
          <p:cNvPr id="12" name="11 - TextBox"/>
          <p:cNvSpPr txBox="1"/>
          <p:nvPr/>
        </p:nvSpPr>
        <p:spPr>
          <a:xfrm>
            <a:off x="6096000" y="1885950"/>
            <a:ext cx="2000232" cy="276999"/>
          </a:xfrm>
          <a:prstGeom prst="rect">
            <a:avLst/>
          </a:prstGeom>
          <a:noFill/>
        </p:spPr>
        <p:txBody>
          <a:bodyPr wrap="square" rtlCol="0">
            <a:spAutoFit/>
          </a:bodyPr>
          <a:lstStyle/>
          <a:p>
            <a:r>
              <a:rPr lang="el-GR" sz="1200" b="1" dirty="0" smtClean="0">
                <a:solidFill>
                  <a:srgbClr val="C00000"/>
                </a:solidFill>
                <a:latin typeface="Arial" pitchFamily="34" charset="0"/>
                <a:cs typeface="Arial" pitchFamily="34" charset="0"/>
              </a:rPr>
              <a:t>ΣΥΜΠΕΡΑΣΜΑΤΑ</a:t>
            </a:r>
            <a:endParaRPr lang="el-GR" sz="1200" b="1" dirty="0">
              <a:solidFill>
                <a:srgbClr val="C00000"/>
              </a:solidFill>
              <a:latin typeface="Arial" pitchFamily="34" charset="0"/>
              <a:cs typeface="Arial" pitchFamily="34" charset="0"/>
            </a:endParaRPr>
          </a:p>
        </p:txBody>
      </p:sp>
      <p:sp>
        <p:nvSpPr>
          <p:cNvPr id="15" name="Rectangle 4"/>
          <p:cNvSpPr>
            <a:spLocks noChangeArrowheads="1"/>
          </p:cNvSpPr>
          <p:nvPr/>
        </p:nvSpPr>
        <p:spPr bwMode="auto">
          <a:xfrm>
            <a:off x="381000" y="895350"/>
            <a:ext cx="8534400" cy="12772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l-GR" sz="1600" b="1" dirty="0" smtClean="0">
                <a:latin typeface="Arial" pitchFamily="34" charset="0"/>
                <a:cs typeface="Arial" pitchFamily="34" charset="0"/>
              </a:rPr>
              <a:t>ΕΜΒΟΛΙΑΣΤΙΚΗ ΚΑΛΥΨΗ ΕΠΑΓΓΕΛΜΑΤΙΩΝ ΥΓΕΙΑΣ ΕΝΑΝΤΙ ΤΗΣ ΕΠΟΧΙΚΗΣ ΓΡΙΠΗΣ: ΔΕΔΟΜΕΝΑ ΔΕΥΤΕΡΟΒΑΘΜΙΟΥ ΝΟΣΟΚΟΜΕΙΟΥ, 2016-2022  </a:t>
            </a:r>
            <a:endParaRPr lang="el-GR" sz="1600" dirty="0" smtClean="0">
              <a:latin typeface="Arial" pitchFamily="34" charset="0"/>
              <a:cs typeface="Arial" pitchFamily="34" charset="0"/>
            </a:endParaRPr>
          </a:p>
          <a:p>
            <a:pPr algn="ctr"/>
            <a:r>
              <a:rPr lang="el-GR" sz="1050" u="sng" dirty="0" smtClean="0">
                <a:latin typeface="Arial" pitchFamily="34" charset="0"/>
                <a:cs typeface="Arial" pitchFamily="34" charset="0"/>
              </a:rPr>
              <a:t>Καλατζή </a:t>
            </a:r>
            <a:r>
              <a:rPr lang="el-GR" sz="1050" u="sng" dirty="0" err="1" smtClean="0">
                <a:latin typeface="Arial" pitchFamily="34" charset="0"/>
                <a:cs typeface="Arial" pitchFamily="34" charset="0"/>
              </a:rPr>
              <a:t>Παναγιώτα</a:t>
            </a:r>
            <a:r>
              <a:rPr lang="el-GR" sz="1050" u="sng" baseline="30000" dirty="0" err="1" smtClean="0">
                <a:latin typeface="Arial" pitchFamily="34" charset="0"/>
                <a:cs typeface="Arial" pitchFamily="34" charset="0"/>
              </a:rPr>
              <a:t>1</a:t>
            </a:r>
            <a:r>
              <a:rPr lang="el-GR" sz="1050" dirty="0" smtClean="0">
                <a:latin typeface="Arial" pitchFamily="34" charset="0"/>
                <a:cs typeface="Arial" pitchFamily="34" charset="0"/>
              </a:rPr>
              <a:t>, </a:t>
            </a:r>
            <a:r>
              <a:rPr lang="el-GR" sz="1050" dirty="0" err="1" smtClean="0">
                <a:latin typeface="Arial" pitchFamily="34" charset="0"/>
                <a:cs typeface="Arial" pitchFamily="34" charset="0"/>
              </a:rPr>
              <a:t>Διονυσοπούλου</a:t>
            </a:r>
            <a:r>
              <a:rPr lang="el-GR" sz="1050" dirty="0" smtClean="0">
                <a:latin typeface="Arial" pitchFamily="34" charset="0"/>
                <a:cs typeface="Arial" pitchFamily="34" charset="0"/>
              </a:rPr>
              <a:t> </a:t>
            </a:r>
            <a:r>
              <a:rPr lang="el-GR" sz="1050" dirty="0" err="1" smtClean="0">
                <a:latin typeface="Arial" pitchFamily="34" charset="0"/>
                <a:cs typeface="Arial" pitchFamily="34" charset="0"/>
              </a:rPr>
              <a:t>Μάρθα</a:t>
            </a:r>
            <a:r>
              <a:rPr lang="el-GR" sz="1050" baseline="30000" dirty="0" err="1" smtClean="0">
                <a:latin typeface="Arial" pitchFamily="34" charset="0"/>
                <a:cs typeface="Arial" pitchFamily="34" charset="0"/>
              </a:rPr>
              <a:t>1</a:t>
            </a:r>
            <a:r>
              <a:rPr lang="el-GR" sz="1050" dirty="0" smtClean="0">
                <a:latin typeface="Arial" pitchFamily="34" charset="0"/>
                <a:cs typeface="Arial" pitchFamily="34" charset="0"/>
              </a:rPr>
              <a:t>, </a:t>
            </a:r>
            <a:r>
              <a:rPr lang="el-GR" sz="1050" dirty="0" err="1" smtClean="0">
                <a:latin typeface="Arial" pitchFamily="34" charset="0"/>
                <a:cs typeface="Arial" pitchFamily="34" charset="0"/>
              </a:rPr>
              <a:t>Τσιγκάρη</a:t>
            </a:r>
            <a:r>
              <a:rPr lang="el-GR" sz="1050" dirty="0" smtClean="0">
                <a:latin typeface="Arial" pitchFamily="34" charset="0"/>
                <a:cs typeface="Arial" pitchFamily="34" charset="0"/>
              </a:rPr>
              <a:t> </a:t>
            </a:r>
            <a:r>
              <a:rPr lang="el-GR" sz="1050" dirty="0" err="1" smtClean="0">
                <a:latin typeface="Arial" pitchFamily="34" charset="0"/>
                <a:cs typeface="Arial" pitchFamily="34" charset="0"/>
              </a:rPr>
              <a:t>Κυριακή</a:t>
            </a:r>
            <a:r>
              <a:rPr lang="el-GR" sz="1050" baseline="30000" dirty="0" err="1" smtClean="0">
                <a:latin typeface="Arial" pitchFamily="34" charset="0"/>
                <a:cs typeface="Arial" pitchFamily="34" charset="0"/>
              </a:rPr>
              <a:t>1</a:t>
            </a:r>
            <a:r>
              <a:rPr lang="el-GR" sz="1050" dirty="0" smtClean="0">
                <a:latin typeface="Arial" pitchFamily="34" charset="0"/>
                <a:cs typeface="Arial" pitchFamily="34" charset="0"/>
              </a:rPr>
              <a:t>, </a:t>
            </a:r>
            <a:r>
              <a:rPr lang="el-GR" sz="1050" dirty="0" err="1" smtClean="0">
                <a:latin typeface="Arial" pitchFamily="34" charset="0"/>
                <a:cs typeface="Arial" pitchFamily="34" charset="0"/>
              </a:rPr>
              <a:t>Μαρινάκη</a:t>
            </a:r>
            <a:r>
              <a:rPr lang="el-GR" sz="1050" dirty="0" smtClean="0">
                <a:latin typeface="Arial" pitchFamily="34" charset="0"/>
                <a:cs typeface="Arial" pitchFamily="34" charset="0"/>
              </a:rPr>
              <a:t> </a:t>
            </a:r>
            <a:r>
              <a:rPr lang="el-GR" sz="1050" dirty="0" err="1" smtClean="0">
                <a:latin typeface="Arial" pitchFamily="34" charset="0"/>
                <a:cs typeface="Arial" pitchFamily="34" charset="0"/>
              </a:rPr>
              <a:t>Ελένη</a:t>
            </a:r>
            <a:r>
              <a:rPr lang="el-GR" sz="1050" baseline="30000" dirty="0" err="1" smtClean="0">
                <a:latin typeface="Arial" pitchFamily="34" charset="0"/>
                <a:cs typeface="Arial" pitchFamily="34" charset="0"/>
              </a:rPr>
              <a:t>2</a:t>
            </a:r>
            <a:endParaRPr lang="el-GR" sz="1050" dirty="0" smtClean="0">
              <a:latin typeface="Arial" pitchFamily="34" charset="0"/>
              <a:cs typeface="Arial" pitchFamily="34" charset="0"/>
            </a:endParaRPr>
          </a:p>
          <a:p>
            <a:pPr algn="ctr"/>
            <a:endParaRPr lang="el-GR" sz="1050" dirty="0" smtClean="0">
              <a:latin typeface="Arial" pitchFamily="34" charset="0"/>
              <a:cs typeface="Arial" pitchFamily="34" charset="0"/>
            </a:endParaRPr>
          </a:p>
          <a:p>
            <a:pPr lvl="0" algn="ctr"/>
            <a:r>
              <a:rPr lang="en-US" sz="800" dirty="0" smtClean="0">
                <a:latin typeface="Arial" pitchFamily="34" charset="0"/>
                <a:cs typeface="Arial" pitchFamily="34" charset="0"/>
              </a:rPr>
              <a:t>1. </a:t>
            </a:r>
            <a:r>
              <a:rPr lang="el-GR" sz="800" dirty="0" err="1" smtClean="0">
                <a:latin typeface="Arial" pitchFamily="34" charset="0"/>
                <a:cs typeface="Arial" pitchFamily="34" charset="0"/>
              </a:rPr>
              <a:t>Ν.Μ</a:t>
            </a:r>
            <a:r>
              <a:rPr lang="el-GR" sz="800" dirty="0" smtClean="0">
                <a:latin typeface="Arial" pitchFamily="34" charset="0"/>
                <a:cs typeface="Arial" pitchFamily="34" charset="0"/>
              </a:rPr>
              <a:t>. Σπάρτης, Σπάρτη</a:t>
            </a:r>
          </a:p>
          <a:p>
            <a:pPr lvl="0" algn="ctr"/>
            <a:r>
              <a:rPr lang="en-US" sz="800" dirty="0" smtClean="0">
                <a:latin typeface="Arial" pitchFamily="34" charset="0"/>
                <a:cs typeface="Arial" pitchFamily="34" charset="0"/>
              </a:rPr>
              <a:t>2. </a:t>
            </a:r>
            <a:r>
              <a:rPr lang="el-GR" sz="800" dirty="0" err="1" smtClean="0">
                <a:latin typeface="Arial" pitchFamily="34" charset="0"/>
                <a:cs typeface="Arial" pitchFamily="34" charset="0"/>
              </a:rPr>
              <a:t>Γ.Ν</a:t>
            </a:r>
            <a:r>
              <a:rPr lang="el-GR" sz="800" dirty="0" smtClean="0">
                <a:latin typeface="Arial" pitchFamily="34" charset="0"/>
                <a:cs typeface="Arial" pitchFamily="34" charset="0"/>
              </a:rPr>
              <a:t>. Χανίων, Χανιά</a:t>
            </a:r>
          </a:p>
          <a:p>
            <a:pPr lvl="0" algn="ctr"/>
            <a:endParaRPr lang="el-GR" sz="800" dirty="0">
              <a:latin typeface="Arial" pitchFamily="34" charset="0"/>
              <a:cs typeface="Arial" pitchFamily="34" charset="0"/>
            </a:endParaRPr>
          </a:p>
        </p:txBody>
      </p:sp>
      <p:sp>
        <p:nvSpPr>
          <p:cNvPr id="16" name="Rectangle 5"/>
          <p:cNvSpPr>
            <a:spLocks noChangeArrowheads="1"/>
          </p:cNvSpPr>
          <p:nvPr/>
        </p:nvSpPr>
        <p:spPr bwMode="auto">
          <a:xfrm>
            <a:off x="228600" y="1981096"/>
            <a:ext cx="2971800" cy="31624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l-GR" sz="1050" dirty="0" smtClean="0">
                <a:latin typeface="Arial" pitchFamily="34" charset="0"/>
                <a:cs typeface="Arial" pitchFamily="34" charset="0"/>
              </a:rPr>
              <a:t>Οι κύριες στρατηγικές δράσεις που εφαρμόστηκαν για την προώθηση του αντιγριπικού εμβολιασμού των ΕΥ αφορούσαν  την ευαισθητοποίηση του προσωπικού και την προαγωγή του αισθήματος ευθύνης και ασφάλειας, τον εμβολιασμό στο χώρο του Νοσοκομείου, τη λειτουργία κινητού συνεργείου εμβολιασμού και την παροχή δωρεάν εμβολιασμού μέσω </a:t>
            </a:r>
            <a:r>
              <a:rPr lang="el-GR" sz="1050" dirty="0" err="1" smtClean="0">
                <a:latin typeface="Arial" pitchFamily="34" charset="0"/>
                <a:cs typeface="Arial" pitchFamily="34" charset="0"/>
              </a:rPr>
              <a:t>συνταγογράφησης</a:t>
            </a:r>
            <a:r>
              <a:rPr lang="el-GR" sz="1050" dirty="0" smtClean="0">
                <a:latin typeface="Arial" pitchFamily="34" charset="0"/>
                <a:cs typeface="Arial" pitchFamily="34" charset="0"/>
              </a:rPr>
              <a:t> ή προμήθειας του εμβολίου από τον Εθνικό Οργανισμό Δημόσιας Υγείας (</a:t>
            </a:r>
            <a:r>
              <a:rPr lang="el-GR" sz="1050" dirty="0" err="1" smtClean="0">
                <a:latin typeface="Arial" pitchFamily="34" charset="0"/>
                <a:cs typeface="Arial" pitchFamily="34" charset="0"/>
              </a:rPr>
              <a:t>ΕΟΔΥ</a:t>
            </a:r>
            <a:r>
              <a:rPr lang="el-GR" sz="1050" dirty="0" smtClean="0">
                <a:latin typeface="Arial" pitchFamily="34" charset="0"/>
                <a:cs typeface="Arial" pitchFamily="34" charset="0"/>
              </a:rPr>
              <a:t>). Η στρατηγική της γραπτής δήλωσης άρνησης εμβολιασμού εφαρμόστηκε μόνο κατά την περίοδο 2017/2018, ωστόσο ο αντίκτυπός της στα ποσοστά εμβολιασμού δεν ήταν </a:t>
            </a:r>
            <a:r>
              <a:rPr lang="el-GR" sz="1050" dirty="0" smtClean="0">
                <a:latin typeface="Arial" pitchFamily="34" charset="0"/>
                <a:cs typeface="Arial" pitchFamily="34" charset="0"/>
              </a:rPr>
              <a:t>δ</a:t>
            </a:r>
            <a:r>
              <a:rPr lang="el-GR" sz="1050" dirty="0" smtClean="0">
                <a:latin typeface="Arial" pitchFamily="34" charset="0"/>
                <a:cs typeface="Arial" pitchFamily="34" charset="0"/>
              </a:rPr>
              <a:t>υνατό να υπολογιστεί καθώς κατά την ίδια περίοδο εντάχθηκαν περισσότερες από μία στρατηγικές για την αύξηση της εμβολιαστικής </a:t>
            </a:r>
            <a:r>
              <a:rPr lang="el-GR" sz="1050" dirty="0" smtClean="0">
                <a:latin typeface="Arial" pitchFamily="34" charset="0"/>
                <a:cs typeface="Arial" pitchFamily="34" charset="0"/>
              </a:rPr>
              <a:t>κάλυψης των εργαζομένων .   </a:t>
            </a:r>
            <a:endParaRPr lang="el-GR" sz="1050" dirty="0" smtClean="0">
              <a:latin typeface="Arial" pitchFamily="34" charset="0"/>
              <a:cs typeface="Arial" pitchFamily="34" charset="0"/>
            </a:endParaRPr>
          </a:p>
        </p:txBody>
      </p:sp>
      <p:sp>
        <p:nvSpPr>
          <p:cNvPr id="1026" name="AutoShape 2" descr="15ο Πανελλήνιο Συνέδριο Ελληνικής Εταιρείας Ελέγχου Λοιμώξεων"/>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28" name="AutoShape 4" descr="15ο Πανελλήνιο Συνέδριο Ελληνικής Εταιρείας Ελέγχου Λοιμώξεων"/>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029" name="Picture 5"/>
          <p:cNvPicPr>
            <a:picLocks noChangeAspect="1" noChangeArrowheads="1"/>
          </p:cNvPicPr>
          <p:nvPr/>
        </p:nvPicPr>
        <p:blipFill>
          <a:blip r:embed="rId4"/>
          <a:srcRect/>
          <a:stretch>
            <a:fillRect/>
          </a:stretch>
        </p:blipFill>
        <p:spPr bwMode="auto">
          <a:xfrm>
            <a:off x="0" y="0"/>
            <a:ext cx="5715000" cy="838200"/>
          </a:xfrm>
          <a:prstGeom prst="rect">
            <a:avLst/>
          </a:prstGeom>
          <a:noFill/>
          <a:ln w="9525">
            <a:noFill/>
            <a:miter lim="800000"/>
            <a:headEnd/>
            <a:tailEnd/>
          </a:ln>
          <a:effectLst/>
        </p:spPr>
      </p:pic>
      <p:sp>
        <p:nvSpPr>
          <p:cNvPr id="1031" name="AutoShape 7" descr="Benefit of Healthcare Worker Flu Shots Questione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33" name="AutoShape 9" descr="Benefit of Healthcare Worker Flu Shots Questione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034" name="Picture 10"/>
          <p:cNvPicPr>
            <a:picLocks noChangeAspect="1" noChangeArrowheads="1"/>
          </p:cNvPicPr>
          <p:nvPr/>
        </p:nvPicPr>
        <p:blipFill>
          <a:blip r:embed="rId5"/>
          <a:srcRect/>
          <a:stretch>
            <a:fillRect/>
          </a:stretch>
        </p:blipFill>
        <p:spPr bwMode="auto">
          <a:xfrm>
            <a:off x="3352800" y="2114550"/>
            <a:ext cx="2590800" cy="2514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1656</TotalTime>
  <Words>512</Words>
  <Application>Microsoft Office PowerPoint</Application>
  <PresentationFormat>Προβολή στην οθόνη (16:9)</PresentationFormat>
  <Paragraphs>28</Paragraphs>
  <Slides>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vt:i4>
      </vt:variant>
    </vt:vector>
  </HeadingPairs>
  <TitlesOfParts>
    <vt:vector size="3" baseType="lpstr">
      <vt:lpstr>Θέμα του Office</vt:lpstr>
      <vt:lpstr>Διαφάνεια 1</vt:lpstr>
      <vt:lpstr>Διαφάνεια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Design</dc:creator>
  <cp:lastModifiedBy>dell</cp:lastModifiedBy>
  <cp:revision>47</cp:revision>
  <dcterms:created xsi:type="dcterms:W3CDTF">2014-05-15T06:23:53Z</dcterms:created>
  <dcterms:modified xsi:type="dcterms:W3CDTF">2023-10-24T14:39:53Z</dcterms:modified>
</cp:coreProperties>
</file>